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F8F7A-2E14-7548-ADF1-258F66CA3AB0}" v="2" dt="2023-07-11T23:10:42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07"/>
  </p:normalViewPr>
  <p:slideViewPr>
    <p:cSldViewPr snapToGrid="0">
      <p:cViewPr varScale="1">
        <p:scale>
          <a:sx n="159" d="100"/>
          <a:sy n="159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4574581c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15b4574581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b0d4a986b9_0_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b0d4a986b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b0d4a986b9_0_4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b0d4a986b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b4574581c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b4574581c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b4574581c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5b4574581c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0d4a986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0d4a986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b4574581c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5b4574581c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b4574581c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b4574581c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b4574581c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b4574581c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b4574581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5b4574581c_0_220:notes"/>
          <p:cNvSpPr txBox="1">
            <a:spLocks noGrp="1"/>
          </p:cNvSpPr>
          <p:nvPr>
            <p:ph type="body" idx="1"/>
          </p:nvPr>
        </p:nvSpPr>
        <p:spPr>
          <a:xfrm>
            <a:off x="685512" y="4400258"/>
            <a:ext cx="54870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40675" rIns="81350" bIns="40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77" name="Google Shape;177;g15b4574581c_0_220:notes"/>
          <p:cNvSpPr txBox="1">
            <a:spLocks noGrp="1"/>
          </p:cNvSpPr>
          <p:nvPr>
            <p:ph type="sldNum" idx="12"/>
          </p:nvPr>
        </p:nvSpPr>
        <p:spPr>
          <a:xfrm>
            <a:off x="3884088" y="8685114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40675" rIns="81350" bIns="40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 sz="1200"/>
              <a:t>7</a:t>
            </a:fld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b4574581c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5b4574581c_0_298:notes"/>
          <p:cNvSpPr txBox="1">
            <a:spLocks noGrp="1"/>
          </p:cNvSpPr>
          <p:nvPr>
            <p:ph type="body" idx="1"/>
          </p:nvPr>
        </p:nvSpPr>
        <p:spPr>
          <a:xfrm>
            <a:off x="685512" y="4400258"/>
            <a:ext cx="54870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40675" rIns="81350" bIns="40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96" name="Google Shape;196;g15b4574581c_0_298:notes"/>
          <p:cNvSpPr txBox="1">
            <a:spLocks noGrp="1"/>
          </p:cNvSpPr>
          <p:nvPr>
            <p:ph type="sldNum" idx="12"/>
          </p:nvPr>
        </p:nvSpPr>
        <p:spPr>
          <a:xfrm>
            <a:off x="3884088" y="8685114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40675" rIns="81350" bIns="40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 sz="1200"/>
              <a:t>8</a:t>
            </a:fld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b0d4a986b9_0_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b0d4a986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7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457171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7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457171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90/rs15020422" TargetMode="External"/><Relationship Id="rId3" Type="http://schemas.openxmlformats.org/officeDocument/2006/relationships/hyperlink" Target="https://doi.org/10.1002/2014JC009906" TargetMode="External"/><Relationship Id="rId7" Type="http://schemas.openxmlformats.org/officeDocument/2006/relationships/hyperlink" Target="https://doi.org/10.3390/rs1408187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3390/rs13152995" TargetMode="External"/><Relationship Id="rId5" Type="http://schemas.openxmlformats.org/officeDocument/2006/relationships/hyperlink" Target="https://doi.org/10.5281/zenodo.4769713" TargetMode="External"/><Relationship Id="rId10" Type="http://schemas.openxmlformats.org/officeDocument/2006/relationships/hyperlink" Target="https://salinity.oceansciences.org/docs/Kao_matchup_method_2020.pdf" TargetMode="External"/><Relationship Id="rId4" Type="http://schemas.openxmlformats.org/officeDocument/2006/relationships/hyperlink" Target="https://doi.org/10.3390/rs11222689" TargetMode="External"/><Relationship Id="rId9" Type="http://schemas.openxmlformats.org/officeDocument/2006/relationships/hyperlink" Target="https://doi.org/10.3390/rs1505124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ctrTitle"/>
          </p:nvPr>
        </p:nvSpPr>
        <p:spPr>
          <a:xfrm>
            <a:off x="969125" y="1138524"/>
            <a:ext cx="6858000" cy="3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77" b="1" dirty="0"/>
              <a:t>Collocation criteria</a:t>
            </a:r>
            <a:endParaRPr sz="3977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77" b="1" dirty="0"/>
              <a:t>in</a:t>
            </a:r>
            <a:endParaRPr sz="3977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" sz="3977" b="1" dirty="0"/>
              <a:t>Salinity Pi-MEP</a:t>
            </a:r>
            <a:br>
              <a:rPr lang="en" sz="4100" dirty="0"/>
            </a:br>
            <a:br>
              <a:rPr lang="en" sz="4100" dirty="0"/>
            </a:br>
            <a:endParaRPr sz="4100" dirty="0"/>
          </a:p>
        </p:txBody>
      </p:sp>
      <p:sp>
        <p:nvSpPr>
          <p:cNvPr id="136" name="Google Shape;136;p27" descr="https://www.catds.fr/var/storage/images/medias-ifremer/medias-catds/logos/logo_catds_transparent_large_sans_texte/1458464-2-eng-GB/logo_catds_transparent_large_sans_texte_logo_main.png"/>
          <p:cNvSpPr/>
          <p:nvPr/>
        </p:nvSpPr>
        <p:spPr>
          <a:xfrm>
            <a:off x="116681" y="-108347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681" y="4540407"/>
            <a:ext cx="877707" cy="43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7054" y="4539778"/>
            <a:ext cx="1331288" cy="35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5418" y="4600761"/>
            <a:ext cx="938700" cy="40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2275" y="4541630"/>
            <a:ext cx="521858" cy="43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517" y="0"/>
            <a:ext cx="2012137" cy="10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67198" y="4448350"/>
            <a:ext cx="890241" cy="5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/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L2-averaged</a:t>
            </a:r>
            <a:r>
              <a:rPr lang="en" sz="4000" dirty="0"/>
              <a:t> </a:t>
            </a: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 using </a:t>
            </a:r>
            <a:r>
              <a:rPr lang="en" sz="33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L2  SMAP (JPL)</a:t>
            </a:r>
            <a:endParaRPr sz="33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262" y="979619"/>
            <a:ext cx="2845576" cy="288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571" y="979619"/>
            <a:ext cx="3084495" cy="288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5713" y="979619"/>
            <a:ext cx="2606441" cy="364646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 rot="-5400000">
            <a:off x="-331383" y="2317551"/>
            <a:ext cx="82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Latitude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1138475" y="3666675"/>
            <a:ext cx="115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Longitude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6"/>
          <p:cNvSpPr txBox="1"/>
          <p:nvPr/>
        </p:nvSpPr>
        <p:spPr>
          <a:xfrm>
            <a:off x="4925475" y="1202075"/>
            <a:ext cx="6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43°N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2155950" y="1202075"/>
            <a:ext cx="6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17°S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7823225" y="1063675"/>
            <a:ext cx="6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74°N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/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L2-averaged</a:t>
            </a:r>
            <a:r>
              <a:rPr lang="en" sz="4000" dirty="0"/>
              <a:t> </a:t>
            </a: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 using </a:t>
            </a:r>
            <a:r>
              <a:rPr lang="en" sz="33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L2 SMOS</a:t>
            </a:r>
            <a:endParaRPr sz="4000" u="sng" dirty="0">
              <a:solidFill>
                <a:schemeClr val="dk1"/>
              </a:solidFill>
            </a:endParaRPr>
          </a:p>
        </p:txBody>
      </p:sp>
      <p:pic>
        <p:nvPicPr>
          <p:cNvPr id="262" name="Google Shape;26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53" y="1306159"/>
            <a:ext cx="2883999" cy="354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4975" y="1316934"/>
            <a:ext cx="3385238" cy="353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2325525" y="1533125"/>
            <a:ext cx="6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58°N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7177300" y="1533125"/>
            <a:ext cx="6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33°S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271" name="Google Shape;271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Arial"/>
              <a:buNone/>
            </a:pPr>
            <a:r>
              <a:rPr lang="en" sz="1100" dirty="0" err="1">
                <a:solidFill>
                  <a:srgbClr val="222222"/>
                </a:solidFill>
                <a:highlight>
                  <a:schemeClr val="lt1"/>
                </a:highlight>
              </a:rPr>
              <a:t>Vinogradova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, N. T., Ponte, R. M., </a:t>
            </a:r>
            <a:r>
              <a:rPr lang="en" sz="1100" dirty="0" err="1">
                <a:solidFill>
                  <a:srgbClr val="222222"/>
                </a:solidFill>
                <a:highlight>
                  <a:schemeClr val="lt1"/>
                </a:highlight>
              </a:rPr>
              <a:t>Fukumori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, I., and Wang, O., Estimating satellite salinity errors for assimilation of Aquarius and SMOS data into climate models, J. </a:t>
            </a:r>
            <a:r>
              <a:rPr lang="en" sz="1100" dirty="0" err="1">
                <a:solidFill>
                  <a:srgbClr val="222222"/>
                </a:solidFill>
                <a:highlight>
                  <a:schemeClr val="lt1"/>
                </a:highlight>
              </a:rPr>
              <a:t>Geophys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. Res. Oceans, </a:t>
            </a:r>
            <a:r>
              <a:rPr lang="en" sz="1100" b="1" dirty="0">
                <a:solidFill>
                  <a:srgbClr val="222222"/>
                </a:solidFill>
                <a:highlight>
                  <a:schemeClr val="lt1"/>
                </a:highlight>
              </a:rPr>
              <a:t>2014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,  119, 4732– 4744, doi:</a:t>
            </a:r>
            <a:r>
              <a:rPr lang="en" sz="1100" u="sng" dirty="0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10.1002/2014JC009906.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 </a:t>
            </a:r>
            <a:endParaRPr sz="1000" dirty="0">
              <a:latin typeface="Cambria"/>
              <a:ea typeface="Cambria"/>
              <a:cs typeface="Cambria"/>
              <a:sym typeface="Cambria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0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Bingham, F.M. </a:t>
            </a:r>
            <a:r>
              <a:rPr lang="en" sz="1100" dirty="0" err="1">
                <a:solidFill>
                  <a:srgbClr val="222222"/>
                </a:solidFill>
                <a:highlight>
                  <a:schemeClr val="lt1"/>
                </a:highlight>
              </a:rPr>
              <a:t>Subfootprint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 Variability of Sea Surface Salinity Observed during the SPURS-1 and SPURS-2 Field Campaigns. </a:t>
            </a:r>
            <a:r>
              <a:rPr lang="en" sz="1100" i="1" dirty="0">
                <a:solidFill>
                  <a:srgbClr val="222222"/>
                </a:solidFill>
                <a:highlight>
                  <a:schemeClr val="lt1"/>
                </a:highlight>
              </a:rPr>
              <a:t>Remote Sens.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 </a:t>
            </a:r>
            <a:r>
              <a:rPr lang="en" sz="1100" b="1" dirty="0">
                <a:solidFill>
                  <a:srgbClr val="222222"/>
                </a:solidFill>
                <a:highlight>
                  <a:schemeClr val="lt1"/>
                </a:highlight>
              </a:rPr>
              <a:t>2019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, </a:t>
            </a:r>
            <a:r>
              <a:rPr lang="en" sz="1100" i="1" dirty="0">
                <a:solidFill>
                  <a:srgbClr val="222222"/>
                </a:solidFill>
                <a:highlight>
                  <a:schemeClr val="lt1"/>
                </a:highlight>
              </a:rPr>
              <a:t>11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, 2689. </a:t>
            </a:r>
            <a:r>
              <a:rPr lang="en" sz="1100" u="sng" dirty="0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https://doi.org/10.3390/rs11222689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/>
              <a:t>Julian J Schanze; David M Le Vine; Emmanuel P </a:t>
            </a:r>
            <a:r>
              <a:rPr lang="en" sz="1100" dirty="0" err="1"/>
              <a:t>Dinnat</a:t>
            </a:r>
            <a:r>
              <a:rPr lang="en" sz="1100" dirty="0"/>
              <a:t>; </a:t>
            </a:r>
            <a:r>
              <a:rPr lang="en" sz="1100" dirty="0" err="1"/>
              <a:t>Hsun</a:t>
            </a:r>
            <a:r>
              <a:rPr lang="en" sz="1100" dirty="0"/>
              <a:t>-Ying Kao, </a:t>
            </a:r>
            <a:r>
              <a:rPr lang="en" sz="1100" i="1" dirty="0"/>
              <a:t>Comparing Satellite Salinity Retrievals with In Situ Measurements: A Recommendation for Aquarius and SMAP</a:t>
            </a:r>
            <a:r>
              <a:rPr lang="en" sz="1100" dirty="0"/>
              <a:t>, </a:t>
            </a:r>
            <a:r>
              <a:rPr lang="en" sz="1100" b="1" dirty="0"/>
              <a:t>2020</a:t>
            </a:r>
            <a:r>
              <a:rPr lang="en" sz="1100" dirty="0"/>
              <a:t>. </a:t>
            </a:r>
            <a:r>
              <a:rPr lang="en" sz="1100" u="sng" dirty="0">
                <a:solidFill>
                  <a:schemeClr val="hlink"/>
                </a:solidFill>
                <a:hlinkClick r:id="rId5"/>
              </a:rPr>
              <a:t>10.5281/zenodo.4769713</a:t>
            </a:r>
            <a:r>
              <a:rPr lang="en" sz="1100" dirty="0">
                <a:solidFill>
                  <a:srgbClr val="777777"/>
                </a:solidFill>
                <a:highlight>
                  <a:srgbClr val="D9EDF7"/>
                </a:highlight>
              </a:rPr>
              <a:t> </a:t>
            </a:r>
            <a:endParaRPr sz="1100" dirty="0">
              <a:solidFill>
                <a:srgbClr val="777777"/>
              </a:solidFill>
              <a:highlight>
                <a:srgbClr val="D9EDF7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777777"/>
              </a:solidFill>
              <a:highlight>
                <a:srgbClr val="D9EDF7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Bingham FM, Fournier S, </a:t>
            </a:r>
            <a:r>
              <a:rPr lang="en" sz="1100" dirty="0" err="1">
                <a:solidFill>
                  <a:srgbClr val="222222"/>
                </a:solidFill>
                <a:highlight>
                  <a:schemeClr val="lt1"/>
                </a:highlight>
              </a:rPr>
              <a:t>Brodnitz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 S, </a:t>
            </a:r>
            <a:r>
              <a:rPr lang="en" sz="1100" dirty="0" err="1">
                <a:solidFill>
                  <a:srgbClr val="222222"/>
                </a:solidFill>
                <a:highlight>
                  <a:schemeClr val="lt1"/>
                </a:highlight>
              </a:rPr>
              <a:t>Ulfsax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 K, Zhang H. Matchup Characteristics of Sea Surface Salinity Using a High-Resolution Ocean Model. </a:t>
            </a:r>
            <a:r>
              <a:rPr lang="en" sz="1100" i="1" dirty="0">
                <a:solidFill>
                  <a:srgbClr val="222222"/>
                </a:solidFill>
                <a:highlight>
                  <a:schemeClr val="lt1"/>
                </a:highlight>
              </a:rPr>
              <a:t>Remote Sensing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. </a:t>
            </a:r>
            <a:r>
              <a:rPr lang="en" sz="1100" b="1" dirty="0">
                <a:solidFill>
                  <a:srgbClr val="222222"/>
                </a:solidFill>
                <a:highlight>
                  <a:schemeClr val="lt1"/>
                </a:highlight>
              </a:rPr>
              <a:t>2021</a:t>
            </a: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; 13(15):2995. </a:t>
            </a:r>
            <a:r>
              <a:rPr lang="en" sz="1100" u="sng" dirty="0">
                <a:solidFill>
                  <a:schemeClr val="hlink"/>
                </a:solidFill>
                <a:highlight>
                  <a:schemeClr val="lt1"/>
                </a:highlight>
                <a:hlinkClick r:id="rId6"/>
              </a:rPr>
              <a:t>https://doi.org/10.3390/rs13152995</a:t>
            </a:r>
            <a:endParaRPr sz="1100" dirty="0">
              <a:solidFill>
                <a:srgbClr val="777777"/>
              </a:solidFill>
              <a:highlight>
                <a:srgbClr val="D9EDF7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777777"/>
              </a:solidFill>
              <a:highlight>
                <a:srgbClr val="D9EDF7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Thouvenin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-Masson Clovis, Boutin Jacqueline, </a:t>
            </a:r>
            <a:r>
              <a:rPr lang="en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Vergely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 Jean-Luc, </a:t>
            </a:r>
            <a:r>
              <a:rPr lang="en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Reverdin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 Gilles, Martin Adrien C.H., </a:t>
            </a:r>
            <a:r>
              <a:rPr lang="en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Guimbard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 Sebastien, </a:t>
            </a:r>
            <a:r>
              <a:rPr lang="en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Reul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 Nicolas, Sabia Roberto, </a:t>
            </a:r>
            <a:r>
              <a:rPr lang="en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Catany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 Rafael, </a:t>
            </a:r>
            <a:r>
              <a:rPr lang="en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Hembise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Fanton-D’andon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 Odile (</a:t>
            </a:r>
            <a:r>
              <a:rPr lang="en" sz="1100" b="1" dirty="0">
                <a:solidFill>
                  <a:srgbClr val="333333"/>
                </a:solidFill>
                <a:highlight>
                  <a:srgbClr val="FFFFFF"/>
                </a:highlight>
              </a:rPr>
              <a:t>2022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). Satellite and In Situ Sampling Mismatches: Consequences for the Estimation of Satellite Sea Surface Salinity Uncertainties . </a:t>
            </a:r>
            <a:r>
              <a:rPr lang="en" sz="1100" i="1" dirty="0">
                <a:solidFill>
                  <a:srgbClr val="333333"/>
                </a:solidFill>
                <a:highlight>
                  <a:srgbClr val="FFFFFF"/>
                </a:highlight>
              </a:rPr>
              <a:t>Remote Sensing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</a:rPr>
              <a:t> , 14(8), 1878 (21p.) . </a:t>
            </a:r>
            <a:r>
              <a:rPr lang="en" sz="1100" dirty="0">
                <a:solidFill>
                  <a:srgbClr val="3788E7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https://doi.org/10.3390/rs14081878</a:t>
            </a: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Fournier, S.; Bingham, F.M.; González-</a:t>
            </a:r>
            <a:r>
              <a:rPr lang="en" sz="1100" dirty="0" err="1">
                <a:solidFill>
                  <a:srgbClr val="222222"/>
                </a:solidFill>
                <a:highlight>
                  <a:srgbClr val="FFFFFF"/>
                </a:highlight>
              </a:rPr>
              <a:t>Haro</a:t>
            </a: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, C.; Hayashi, A.; </a:t>
            </a:r>
            <a:r>
              <a:rPr lang="en" sz="1100" dirty="0" err="1">
                <a:solidFill>
                  <a:srgbClr val="222222"/>
                </a:solidFill>
                <a:highlight>
                  <a:srgbClr val="FFFFFF"/>
                </a:highlight>
              </a:rPr>
              <a:t>Ulfsax</a:t>
            </a: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 Carlin, K.M.; </a:t>
            </a:r>
            <a:r>
              <a:rPr lang="en" sz="1100" dirty="0" err="1">
                <a:solidFill>
                  <a:srgbClr val="222222"/>
                </a:solidFill>
                <a:highlight>
                  <a:srgbClr val="FFFFFF"/>
                </a:highlight>
              </a:rPr>
              <a:t>Brodnitz</a:t>
            </a: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, S.K.; González-</a:t>
            </a:r>
            <a:r>
              <a:rPr lang="en" sz="1100" dirty="0" err="1">
                <a:solidFill>
                  <a:srgbClr val="222222"/>
                </a:solidFill>
                <a:highlight>
                  <a:srgbClr val="FFFFFF"/>
                </a:highlight>
              </a:rPr>
              <a:t>Gambau</a:t>
            </a: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, V.; </a:t>
            </a:r>
            <a:r>
              <a:rPr lang="en" sz="1100" dirty="0" err="1">
                <a:solidFill>
                  <a:srgbClr val="222222"/>
                </a:solidFill>
                <a:highlight>
                  <a:srgbClr val="FFFFFF"/>
                </a:highlight>
              </a:rPr>
              <a:t>Kuusela</a:t>
            </a: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, M. Quantification of Aquarius, SMAP, SMOS and Argo-Based Gridded Sea Surface Salinity Product Sampling Errors. Remote Sens. </a:t>
            </a:r>
            <a:r>
              <a:rPr lang="en" sz="1100" b="1" dirty="0">
                <a:solidFill>
                  <a:srgbClr val="222222"/>
                </a:solidFill>
                <a:highlight>
                  <a:srgbClr val="FFFFFF"/>
                </a:highlight>
              </a:rPr>
              <a:t>2023</a:t>
            </a: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, 15, 422. </a:t>
            </a:r>
            <a:r>
              <a:rPr lang="en" sz="1100" u="sng" dirty="0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https://doi.org/10.3390/rs15020422</a:t>
            </a:r>
            <a:endParaRPr sz="11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Westbrook, </a:t>
            </a:r>
            <a:r>
              <a:rPr lang="en" sz="1100" dirty="0" err="1">
                <a:solidFill>
                  <a:srgbClr val="222222"/>
                </a:solidFill>
                <a:highlight>
                  <a:srgbClr val="FFFFFF"/>
                </a:highlight>
              </a:rPr>
              <a:t>E.E.;Bingham</a:t>
            </a: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, F.M.; Fournier, </a:t>
            </a:r>
            <a:r>
              <a:rPr lang="en" sz="1100" dirty="0" err="1">
                <a:solidFill>
                  <a:srgbClr val="222222"/>
                </a:solidFill>
                <a:highlight>
                  <a:srgbClr val="FFFFFF"/>
                </a:highlight>
              </a:rPr>
              <a:t>S.;Hayashi</a:t>
            </a: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, A. Matchup Strategies for Satellite Sea Surface Salinity Validation. Remote Sens. </a:t>
            </a:r>
            <a:r>
              <a:rPr lang="en" sz="1100" b="1" dirty="0">
                <a:solidFill>
                  <a:srgbClr val="222222"/>
                </a:solidFill>
                <a:highlight>
                  <a:srgbClr val="FFFFFF"/>
                </a:highlight>
              </a:rPr>
              <a:t>2023</a:t>
            </a:r>
            <a:r>
              <a:rPr lang="en" sz="1100" dirty="0">
                <a:solidFill>
                  <a:srgbClr val="222222"/>
                </a:solidFill>
                <a:highlight>
                  <a:srgbClr val="FFFFFF"/>
                </a:highlight>
              </a:rPr>
              <a:t>, 15, 1242. </a:t>
            </a:r>
            <a:r>
              <a:rPr lang="en" sz="1100" u="sng" dirty="0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https://doi.org/10.3390/rs15051242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 dirty="0">
              <a:solidFill>
                <a:srgbClr val="777777"/>
              </a:solidFill>
              <a:highlight>
                <a:srgbClr val="D9EDF7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u="sng" dirty="0">
                <a:solidFill>
                  <a:schemeClr val="hlink"/>
                </a:solidFill>
                <a:highlight>
                  <a:srgbClr val="D9EDF7"/>
                </a:highlight>
                <a:latin typeface="Roboto"/>
                <a:ea typeface="Roboto"/>
                <a:cs typeface="Roboto"/>
                <a:sym typeface="Roboto"/>
                <a:hlinkClick r:id="rId10"/>
              </a:rPr>
              <a:t>https://salinity.oceansciences.org/docs/Kao_matchup_method_2020.pdf</a:t>
            </a:r>
            <a:r>
              <a:rPr lang="en" sz="900" dirty="0">
                <a:solidFill>
                  <a:srgbClr val="777777"/>
                </a:solidFill>
                <a:highlight>
                  <a:srgbClr val="D9EDF7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900" dirty="0">
              <a:solidFill>
                <a:srgbClr val="777777"/>
              </a:solidFill>
              <a:highlight>
                <a:srgbClr val="D9EDF7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/>
        </p:nvSpPr>
        <p:spPr>
          <a:xfrm>
            <a:off x="628650" y="1112391"/>
            <a:ext cx="7396200" cy="316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The Salinity Pilot Mission Exploitation Platform (Pi-MEP) systematically co-localizes all Level-2, Level-3 and Level-4 satellite SSS products from the various L-band satellite sensors (and associated data centers) with numerous pre-processed Quality-controlled in-situ datasets.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resulting match-up (MDB) files are generated for each available pair of satellite SSS product and in-situ data for the duration of each satellite product.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discrepancy (e.g., RMSD) between a satellite SSS product and the matched-up in-situ data is not only related to the inaccuracies of the satellite SSS product itself, but also to the sampling differences between satellite and in-situ SSS (at horizontal, vertical and temporal scales) as discussed in [</a:t>
            </a:r>
            <a:r>
              <a:rPr lang="en" dirty="0" err="1">
                <a:solidFill>
                  <a:schemeClr val="dk1"/>
                </a:solidFill>
              </a:rPr>
              <a:t>Vinogradova</a:t>
            </a:r>
            <a:r>
              <a:rPr lang="en" dirty="0">
                <a:solidFill>
                  <a:schemeClr val="dk1"/>
                </a:solidFill>
              </a:rPr>
              <a:t> et al., 2014], [Bingham et al., 2019; 2021], [</a:t>
            </a:r>
            <a:r>
              <a:rPr lang="en" dirty="0" err="1">
                <a:solidFill>
                  <a:schemeClr val="dk1"/>
                </a:solidFill>
              </a:rPr>
              <a:t>Thouvenin</a:t>
            </a:r>
            <a:r>
              <a:rPr lang="en" dirty="0">
                <a:solidFill>
                  <a:schemeClr val="dk1"/>
                </a:solidFill>
              </a:rPr>
              <a:t>-Masson et al., 2022], [Fournier et al., 2023], [Westbrook et al., 2023].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Collocation criteria</a:t>
            </a:r>
            <a:endParaRPr dirty="0"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Different strategies can be adopted to collocate satellite and in-situ data. Within Pi-MEP, different criteria are used depending on the processing level of the specific satellite SSS product: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-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Level 2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SzPts val="700"/>
              <a:buChar char="-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Level 2-Averaged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SzPts val="700"/>
              <a:buChar char="-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Level 3 &amp; Level 4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These criteria are discussed in detail in the following slides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700" cy="85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Level 2</a:t>
            </a:r>
            <a:endParaRPr dirty="0"/>
          </a:p>
        </p:txBody>
      </p:sp>
      <p:sp>
        <p:nvSpPr>
          <p:cNvPr id="160" name="Google Shape;160;p30"/>
          <p:cNvSpPr txBox="1">
            <a:spLocks noGrp="1"/>
          </p:cNvSpPr>
          <p:nvPr>
            <p:ph type="subTitle" idx="1"/>
          </p:nvPr>
        </p:nvSpPr>
        <p:spPr>
          <a:xfrm>
            <a:off x="457171" y="1063367"/>
            <a:ext cx="8228700" cy="28502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" sz="1400" dirty="0" err="1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400" baseline="-25000" dirty="0" err="1">
                <a:latin typeface="Arial"/>
                <a:ea typeface="Arial"/>
                <a:cs typeface="Arial"/>
                <a:sym typeface="Arial"/>
              </a:rPr>
              <a:t>sat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 is the spatial resolution* of the satellite swath SSS product, for each in-situ data sample collected in the Pi-MEP database, the algorithm searches for all satellite SSS data found at grid nodes located within a radius of </a:t>
            </a:r>
            <a:r>
              <a:rPr lang="en" sz="1400" dirty="0" err="1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400" baseline="-25000" dirty="0" err="1">
                <a:latin typeface="Arial"/>
                <a:ea typeface="Arial"/>
                <a:cs typeface="Arial"/>
                <a:sym typeface="Arial"/>
              </a:rPr>
              <a:t>sat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/2 from the in-situ data location and acquired with a time-lag from the in-situ measurement timestamp that is less or equal than ±12 hours.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If several satellite SSS samples are found to meet these criteria, the final satellite SSS match-up point is selected to be the closest in time to the in-situ data measurement timestamp.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The final spatial distance and temporal lags between the in-situ and satellite data are stored in the Match-up file.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30"/>
          <p:cNvSpPr txBox="1"/>
          <p:nvPr/>
        </p:nvSpPr>
        <p:spPr>
          <a:xfrm>
            <a:off x="370703" y="3731741"/>
            <a:ext cx="7695968" cy="63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* </a:t>
            </a:r>
            <a:r>
              <a:rPr lang="en" sz="1300" dirty="0" err="1">
                <a:solidFill>
                  <a:schemeClr val="dk1"/>
                </a:solidFill>
              </a:rPr>
              <a:t>R</a:t>
            </a:r>
            <a:r>
              <a:rPr lang="en" sz="1300" baseline="-25000" dirty="0" err="1">
                <a:solidFill>
                  <a:schemeClr val="dk1"/>
                </a:solidFill>
              </a:rPr>
              <a:t>sat</a:t>
            </a:r>
            <a:r>
              <a:rPr lang="en" sz="1300" dirty="0">
                <a:solidFill>
                  <a:schemeClr val="dk1"/>
                </a:solidFill>
              </a:rPr>
              <a:t> = (x + y) / 2 where x and y are the satellite footprint major and minor axis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700" cy="85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Level 2-averaged</a:t>
            </a:r>
            <a:endParaRPr dirty="0"/>
          </a:p>
        </p:txBody>
      </p:sp>
      <p:sp>
        <p:nvSpPr>
          <p:cNvPr id="167" name="Google Shape;167;p31"/>
          <p:cNvSpPr txBox="1">
            <a:spLocks noGrp="1"/>
          </p:cNvSpPr>
          <p:nvPr>
            <p:ph type="subTitle" idx="1"/>
          </p:nvPr>
        </p:nvSpPr>
        <p:spPr>
          <a:xfrm>
            <a:off x="457171" y="1203299"/>
            <a:ext cx="8228700" cy="298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Following the approach proposed in [Schanze et al., 2020], the algorithm searches and averages all SSS L2 swath pixels falling in a </a:t>
            </a:r>
            <a:r>
              <a:rPr lang="en" sz="1400" dirty="0" err="1">
                <a:latin typeface="Arial"/>
                <a:ea typeface="Arial"/>
                <a:cs typeface="Arial"/>
                <a:sym typeface="Arial"/>
              </a:rPr>
              <a:t>spatio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-temporal window defined by </a:t>
            </a:r>
            <a:r>
              <a:rPr lang="en" sz="1400" dirty="0" err="1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400" baseline="-25000" dirty="0" err="1">
                <a:latin typeface="Arial"/>
                <a:ea typeface="Arial"/>
                <a:cs typeface="Arial"/>
                <a:sym typeface="Arial"/>
              </a:rPr>
              <a:t>sat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=50km and </a:t>
            </a:r>
            <a:r>
              <a:rPr lang="en" sz="1400" i="1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=3.5 days around the in-situ location.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Currently, this criterion is used only to match-up satellite Level 2 SSS (SMOS, Aquarius and SMAP) products with Argo profilers.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700" cy="85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Level 3 and Level 4 satellite products</a:t>
            </a:r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subTitle" idx="1"/>
          </p:nvPr>
        </p:nvSpPr>
        <p:spPr>
          <a:xfrm>
            <a:off x="453023" y="1326866"/>
            <a:ext cx="8228700" cy="28332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" sz="1400" dirty="0" err="1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400" baseline="-25000" dirty="0" err="1">
                <a:latin typeface="Arial"/>
                <a:ea typeface="Arial"/>
                <a:cs typeface="Arial"/>
                <a:sym typeface="Arial"/>
              </a:rPr>
              <a:t>sat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 is the grid resolution of the composite satellite SSS product and </a:t>
            </a:r>
            <a:r>
              <a:rPr lang="en" sz="1400" i="1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 the period over which the composite product was built (e.g., periods of 1, 7, 8, 9, 10, 18 days, 1 month, etc.) with central time t</a:t>
            </a:r>
            <a:r>
              <a:rPr lang="en" sz="1400" baseline="-250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, then for each in-situ data sample in the Pi-MEP database within the time interval [t</a:t>
            </a:r>
            <a:r>
              <a:rPr lang="en" sz="1400" baseline="-250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 − </a:t>
            </a:r>
            <a:r>
              <a:rPr lang="en" sz="1400" i="1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/2, t</a:t>
            </a:r>
            <a:r>
              <a:rPr lang="en" sz="1400" baseline="-250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" sz="1400" i="1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/2], the algorithm searches for all satellite SSS data of the composite product found at grid nodes located within a radius of </a:t>
            </a:r>
            <a:r>
              <a:rPr lang="en" sz="1400" dirty="0" err="1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400" baseline="-25000" dirty="0" err="1">
                <a:latin typeface="Arial"/>
                <a:ea typeface="Arial"/>
                <a:cs typeface="Arial"/>
                <a:sym typeface="Arial"/>
              </a:rPr>
              <a:t>sat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/2 from the in-situ data location.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If several satellite SSS product samples are found to meet these criterion, the final satellite SSS match-up point is chosen to be the SSS with central time which is the closest in time to the in-situ data measurement date.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The final spatial distance and temporal lags between the in-situ and satellite data are stored in the Match-up files.</a:t>
            </a:r>
            <a:endParaRPr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/>
          <p:nvPr/>
        </p:nvSpPr>
        <p:spPr>
          <a:xfrm>
            <a:off x="2175785" y="1916924"/>
            <a:ext cx="1341120" cy="739140"/>
          </a:xfrm>
          <a:prstGeom prst="flowChartProcess">
            <a:avLst/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Match-up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generator</a:t>
            </a: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33"/>
          <p:cNvCxnSpPr/>
          <p:nvPr/>
        </p:nvCxnSpPr>
        <p:spPr>
          <a:xfrm rot="10800000">
            <a:off x="1749711" y="1820025"/>
            <a:ext cx="347400" cy="380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sp>
        <p:nvSpPr>
          <p:cNvPr id="181" name="Google Shape;181;p33"/>
          <p:cNvSpPr txBox="1"/>
          <p:nvPr/>
        </p:nvSpPr>
        <p:spPr>
          <a:xfrm>
            <a:off x="3768375" y="1020275"/>
            <a:ext cx="5085600" cy="3234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351"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Read a </a:t>
            </a:r>
            <a:r>
              <a:rPr lang="en" sz="1351" dirty="0">
                <a:solidFill>
                  <a:schemeClr val="dk1"/>
                </a:solidFill>
              </a:rPr>
              <a:t>satellite SSS 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temporal/spatial resolution (Res) and grid of the satellite products for subsequent collocation (</a:t>
            </a:r>
            <a:r>
              <a:rPr lang="en" sz="1351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cfr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3))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Select quality-controlled In-situ data falling in the time window</a:t>
            </a: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14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Char char="●"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±</a:t>
            </a:r>
            <a:r>
              <a:rPr lang="en" sz="1351" dirty="0">
                <a:solidFill>
                  <a:schemeClr val="dk1"/>
                </a:solidFill>
              </a:rPr>
              <a:t>12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for L2, </a:t>
            </a: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14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Char char="●"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±D/2 for L3/L4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Find nearest L2-L4 pixel within a distance R=[0,Res/2] for each in-situ data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Store actual </a:t>
            </a:r>
            <a:r>
              <a:rPr lang="en" sz="1351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Δt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" sz="1351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Δdistance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satellite product pixel and in-situ data</a:t>
            </a: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Generate NetCDF4 files</a:t>
            </a: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33"/>
          <p:cNvCxnSpPr/>
          <p:nvPr/>
        </p:nvCxnSpPr>
        <p:spPr>
          <a:xfrm flipH="1">
            <a:off x="1804612" y="2391508"/>
            <a:ext cx="292500" cy="360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sp>
        <p:nvSpPr>
          <p:cNvPr id="183" name="Google Shape;183;p33"/>
          <p:cNvSpPr/>
          <p:nvPr/>
        </p:nvSpPr>
        <p:spPr>
          <a:xfrm>
            <a:off x="543912" y="1278911"/>
            <a:ext cx="1119000" cy="793800"/>
          </a:xfrm>
          <a:prstGeom prst="rect">
            <a:avLst/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SMOS, SMAP,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Aquarius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L2 to L4</a:t>
            </a: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3"/>
          <p:cNvSpPr/>
          <p:nvPr/>
        </p:nvSpPr>
        <p:spPr>
          <a:xfrm>
            <a:off x="543911" y="2234673"/>
            <a:ext cx="1119001" cy="517435"/>
          </a:xfrm>
          <a:prstGeom prst="rect">
            <a:avLst/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situ</a:t>
            </a: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3"/>
          <p:cNvSpPr/>
          <p:nvPr/>
        </p:nvSpPr>
        <p:spPr>
          <a:xfrm>
            <a:off x="543900" y="2752108"/>
            <a:ext cx="1119011" cy="1064285"/>
          </a:xfrm>
          <a:prstGeom prst="rect">
            <a:avLst/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Auxiliary parameters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(rain, wind, SST, MLD, etc.)</a:t>
            </a:r>
            <a:endParaRPr sz="1351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772915" y="4424825"/>
            <a:ext cx="5482800" cy="300300"/>
          </a:xfrm>
          <a:prstGeom prst="rect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pimep-mdb_satelliteID_</a:t>
            </a:r>
            <a:r>
              <a:rPr lang="en"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insituID</a:t>
            </a:r>
            <a:r>
              <a:rPr lang="en" sz="13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en" sz="1351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" sz="13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_V01.nc </a:t>
            </a:r>
            <a:endParaRPr sz="135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/>
          <p:nvPr/>
        </p:nvSpPr>
        <p:spPr>
          <a:xfrm>
            <a:off x="2708396" y="2684683"/>
            <a:ext cx="276000" cy="1338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3800268" y="746925"/>
            <a:ext cx="4911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MDB generator code design</a:t>
            </a:r>
            <a:endParaRPr sz="1351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543911" y="796509"/>
            <a:ext cx="9978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sz="1351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3"/>
          <p:cNvSpPr/>
          <p:nvPr/>
        </p:nvSpPr>
        <p:spPr>
          <a:xfrm>
            <a:off x="489099" y="1052010"/>
            <a:ext cx="1260600" cy="2862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3"/>
          <p:cNvSpPr txBox="1"/>
          <p:nvPr/>
        </p:nvSpPr>
        <p:spPr>
          <a:xfrm>
            <a:off x="1686759" y="4139499"/>
            <a:ext cx="120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OUTPUTS</a:t>
            </a:r>
            <a:endParaRPr sz="1351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914400" y="0"/>
            <a:ext cx="72651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" sz="3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Match-up </a:t>
            </a: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 for L2, L3 &amp; L4</a:t>
            </a:r>
            <a:r>
              <a:rPr lang="en" sz="3400" b="1">
                <a:solidFill>
                  <a:schemeClr val="dk1"/>
                </a:solidFill>
              </a:rPr>
              <a:t> </a:t>
            </a:r>
            <a:endParaRPr sz="3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/>
          <p:nvPr/>
        </p:nvSpPr>
        <p:spPr>
          <a:xfrm>
            <a:off x="2175785" y="1916924"/>
            <a:ext cx="1341120" cy="739140"/>
          </a:xfrm>
          <a:prstGeom prst="flowChartProcess">
            <a:avLst/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Match-up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generator</a:t>
            </a: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34"/>
          <p:cNvCxnSpPr/>
          <p:nvPr/>
        </p:nvCxnSpPr>
        <p:spPr>
          <a:xfrm rot="10800000">
            <a:off x="1749711" y="1820025"/>
            <a:ext cx="347400" cy="380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sp>
        <p:nvSpPr>
          <p:cNvPr id="200" name="Google Shape;200;p34"/>
          <p:cNvSpPr txBox="1"/>
          <p:nvPr/>
        </p:nvSpPr>
        <p:spPr>
          <a:xfrm>
            <a:off x="3768375" y="1020275"/>
            <a:ext cx="5085600" cy="3234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351"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Read a </a:t>
            </a:r>
            <a:r>
              <a:rPr lang="en" sz="1351" dirty="0">
                <a:solidFill>
                  <a:schemeClr val="dk1"/>
                </a:solidFill>
              </a:rPr>
              <a:t>satellite SSS 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temporal/spatial resolution (Res) and grid of the satellite products for subsequent collocation (</a:t>
            </a:r>
            <a:r>
              <a:rPr lang="en" sz="1351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cfr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3))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Select quality-controlled In-situ data falling in the time window</a:t>
            </a: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14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Char char="●"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±</a:t>
            </a:r>
            <a:r>
              <a:rPr lang="en" sz="1351" dirty="0">
                <a:solidFill>
                  <a:schemeClr val="dk1"/>
                </a:solidFill>
              </a:rPr>
              <a:t>3.5 days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en" sz="1351" dirty="0">
                <a:solidFill>
                  <a:schemeClr val="dk1"/>
                </a:solidFill>
              </a:rPr>
              <a:t>Average all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L2 pixels within a distance R=</a:t>
            </a:r>
            <a:r>
              <a:rPr lang="en" sz="1351" dirty="0">
                <a:solidFill>
                  <a:schemeClr val="dk1"/>
                </a:solidFill>
              </a:rPr>
              <a:t>±50 km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50" dirty="0">
                <a:solidFill>
                  <a:schemeClr val="dk1"/>
                </a:solidFill>
              </a:rPr>
              <a:t>around the in-situ location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Store </a:t>
            </a:r>
            <a:r>
              <a:rPr lang="en" sz="1351" dirty="0">
                <a:solidFill>
                  <a:schemeClr val="dk1"/>
                </a:solidFill>
              </a:rPr>
              <a:t>average value of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51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Δt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" sz="1351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Δdistance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satellite product pixels and each</a:t>
            </a:r>
            <a:r>
              <a:rPr lang="en" sz="1351" dirty="0">
                <a:solidFill>
                  <a:schemeClr val="dk1"/>
                </a:solidFill>
              </a:rPr>
              <a:t> in-situ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51" dirty="0">
                <a:solidFill>
                  <a:schemeClr val="dk1"/>
                </a:solidFill>
              </a:rPr>
              <a:t>location</a:t>
            </a: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Generate </a:t>
            </a:r>
            <a:r>
              <a:rPr lang="en" sz="1351" dirty="0">
                <a:solidFill>
                  <a:schemeClr val="dk1"/>
                </a:solidFill>
              </a:rPr>
              <a:t>a single </a:t>
            </a:r>
            <a:r>
              <a:rPr lang="en" sz="1351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NetCDF4 file with all the match-up </a:t>
            </a:r>
            <a:endParaRPr sz="1351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34"/>
          <p:cNvCxnSpPr/>
          <p:nvPr/>
        </p:nvCxnSpPr>
        <p:spPr>
          <a:xfrm flipH="1">
            <a:off x="1804612" y="2391508"/>
            <a:ext cx="292500" cy="360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sp>
        <p:nvSpPr>
          <p:cNvPr id="202" name="Google Shape;202;p34"/>
          <p:cNvSpPr/>
          <p:nvPr/>
        </p:nvSpPr>
        <p:spPr>
          <a:xfrm>
            <a:off x="543912" y="1278911"/>
            <a:ext cx="1119000" cy="793800"/>
          </a:xfrm>
          <a:prstGeom prst="rect">
            <a:avLst/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SMOS, SMAP,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Aquarius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L2 to L4</a:t>
            </a: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543912" y="2234673"/>
            <a:ext cx="1119000" cy="635100"/>
          </a:xfrm>
          <a:prstGeom prst="rect">
            <a:avLst/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situ</a:t>
            </a: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552025" y="2739603"/>
            <a:ext cx="1110886" cy="1076790"/>
          </a:xfrm>
          <a:prstGeom prst="rect">
            <a:avLst/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Auxiliary parameters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(rain, wind, SST, MLD, etc.)</a:t>
            </a:r>
            <a:endParaRPr sz="1351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>
            <a:off x="772915" y="4424825"/>
            <a:ext cx="5482800" cy="300300"/>
          </a:xfrm>
          <a:prstGeom prst="rect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pimep-mdb-merged_satelliteID_</a:t>
            </a:r>
            <a:r>
              <a:rPr lang="en" sz="13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argo</a:t>
            </a:r>
            <a:r>
              <a:rPr lang="en" sz="13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en" sz="1351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" sz="13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_V01.nc </a:t>
            </a:r>
            <a:endParaRPr sz="135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2708396" y="2684683"/>
            <a:ext cx="276000" cy="1338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3800268" y="746925"/>
            <a:ext cx="4911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MDB generator code design</a:t>
            </a:r>
            <a:endParaRPr sz="1351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543911" y="796509"/>
            <a:ext cx="9978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sz="1351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489099" y="1052010"/>
            <a:ext cx="1260600" cy="2862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552025" y="1276912"/>
            <a:ext cx="1119000" cy="793800"/>
          </a:xfrm>
          <a:prstGeom prst="flowChartProcess">
            <a:avLst/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>
                <a:solidFill>
                  <a:schemeClr val="lt1"/>
                </a:solidFill>
              </a:rPr>
              <a:t>SMOS, SMAP,</a:t>
            </a:r>
            <a:endParaRPr sz="135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>
                <a:solidFill>
                  <a:schemeClr val="lt1"/>
                </a:solidFill>
              </a:rPr>
              <a:t>Aquarius </a:t>
            </a:r>
            <a:endParaRPr sz="135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>
                <a:solidFill>
                  <a:schemeClr val="lt1"/>
                </a:solidFill>
              </a:rPr>
              <a:t>L2</a:t>
            </a: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1686759" y="4139499"/>
            <a:ext cx="120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OUTPUTS</a:t>
            </a:r>
            <a:endParaRPr sz="1351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/>
          <p:cNvSpPr txBox="1"/>
          <p:nvPr/>
        </p:nvSpPr>
        <p:spPr>
          <a:xfrm>
            <a:off x="914400" y="0"/>
            <a:ext cx="78384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" sz="33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Match-up </a:t>
            </a: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 for L2-Averaged</a:t>
            </a:r>
            <a:r>
              <a:rPr lang="en" sz="3400" b="1" dirty="0">
                <a:solidFill>
                  <a:schemeClr val="dk1"/>
                </a:solidFill>
              </a:rPr>
              <a:t> </a:t>
            </a:r>
            <a:endParaRPr sz="3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552025" y="2254800"/>
            <a:ext cx="1110874" cy="464676"/>
          </a:xfrm>
          <a:prstGeom prst="flowChartProcess">
            <a:avLst/>
          </a:prstGeom>
          <a:solidFill>
            <a:srgbClr val="3E815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rPr lang="en" sz="1351">
                <a:solidFill>
                  <a:schemeClr val="lt1"/>
                </a:solidFill>
              </a:rPr>
              <a:t>Argo</a:t>
            </a: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457172" y="1288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L2-averaged</a:t>
            </a:r>
            <a:r>
              <a:rPr lang="en" sz="40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 using </a:t>
            </a:r>
            <a:r>
              <a:rPr lang="en" sz="33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L2 Aquarius</a:t>
            </a:r>
            <a:r>
              <a:rPr lang="en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different latitudes</a:t>
            </a: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511" y="1170972"/>
            <a:ext cx="3639284" cy="3335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35"/>
          <p:cNvCxnSpPr/>
          <p:nvPr/>
        </p:nvCxnSpPr>
        <p:spPr>
          <a:xfrm>
            <a:off x="1142929" y="4310325"/>
            <a:ext cx="1893900" cy="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21" name="Google Shape;221;p35"/>
          <p:cNvSpPr txBox="1"/>
          <p:nvPr/>
        </p:nvSpPr>
        <p:spPr>
          <a:xfrm>
            <a:off x="2938961" y="4119626"/>
            <a:ext cx="7836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latin typeface="Arial"/>
                <a:ea typeface="Arial"/>
                <a:cs typeface="Arial"/>
                <a:sym typeface="Arial"/>
              </a:rPr>
              <a:t>7 Days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35"/>
          <p:cNvCxnSpPr/>
          <p:nvPr/>
        </p:nvCxnSpPr>
        <p:spPr>
          <a:xfrm flipH="1">
            <a:off x="2220555" y="1632699"/>
            <a:ext cx="1959300" cy="1110300"/>
          </a:xfrm>
          <a:prstGeom prst="straightConnector1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3" name="Google Shape;223;p35"/>
          <p:cNvSpPr txBox="1"/>
          <p:nvPr/>
        </p:nvSpPr>
        <p:spPr>
          <a:xfrm>
            <a:off x="4179855" y="1436775"/>
            <a:ext cx="9564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strike="noStrike">
                <a:latin typeface="Arial"/>
                <a:ea typeface="Arial"/>
                <a:cs typeface="Arial"/>
                <a:sym typeface="Arial"/>
              </a:rPr>
              <a:t>Argo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8074" y="1170972"/>
            <a:ext cx="2863426" cy="3353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35"/>
          <p:cNvCxnSpPr/>
          <p:nvPr/>
        </p:nvCxnSpPr>
        <p:spPr>
          <a:xfrm flipH="1">
            <a:off x="2220882" y="1632699"/>
            <a:ext cx="1959300" cy="1110300"/>
          </a:xfrm>
          <a:prstGeom prst="straightConnector1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6" name="Google Shape;226;p35"/>
          <p:cNvCxnSpPr/>
          <p:nvPr/>
        </p:nvCxnSpPr>
        <p:spPr>
          <a:xfrm>
            <a:off x="4800955" y="1632699"/>
            <a:ext cx="1926000" cy="1240800"/>
          </a:xfrm>
          <a:prstGeom prst="straightConnector1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7" name="Google Shape;227;p35"/>
          <p:cNvCxnSpPr/>
          <p:nvPr/>
        </p:nvCxnSpPr>
        <p:spPr>
          <a:xfrm>
            <a:off x="852843" y="3461321"/>
            <a:ext cx="0" cy="71850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28" name="Google Shape;228;p35"/>
          <p:cNvSpPr txBox="1"/>
          <p:nvPr/>
        </p:nvSpPr>
        <p:spPr>
          <a:xfrm>
            <a:off x="0" y="3591937"/>
            <a:ext cx="9564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R=</a:t>
            </a:r>
            <a:r>
              <a:rPr lang="en" sz="1500" b="1" strike="noStrike">
                <a:latin typeface="Arial"/>
                <a:ea typeface="Arial"/>
                <a:cs typeface="Arial"/>
                <a:sym typeface="Arial"/>
              </a:rPr>
              <a:t>50 km</a:t>
            </a:r>
            <a:endParaRPr sz="1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4093432" y="2506465"/>
            <a:ext cx="9564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Satellite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35"/>
          <p:cNvCxnSpPr/>
          <p:nvPr/>
        </p:nvCxnSpPr>
        <p:spPr>
          <a:xfrm flipH="1">
            <a:off x="2415232" y="2682252"/>
            <a:ext cx="1678200" cy="150600"/>
          </a:xfrm>
          <a:prstGeom prst="straightConnector1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1" name="Google Shape;231;p35"/>
          <p:cNvCxnSpPr/>
          <p:nvPr/>
        </p:nvCxnSpPr>
        <p:spPr>
          <a:xfrm>
            <a:off x="2214017" y="2527032"/>
            <a:ext cx="0" cy="20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32" name="Google Shape;232;p35"/>
          <p:cNvSpPr txBox="1"/>
          <p:nvPr/>
        </p:nvSpPr>
        <p:spPr>
          <a:xfrm>
            <a:off x="2013732" y="2467167"/>
            <a:ext cx="193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</a:t>
            </a:r>
            <a:endParaRPr sz="1000"/>
          </a:p>
        </p:txBody>
      </p:sp>
      <p:cxnSp>
        <p:nvCxnSpPr>
          <p:cNvPr id="233" name="Google Shape;233;p35"/>
          <p:cNvCxnSpPr>
            <a:stCxn id="229" idx="3"/>
          </p:cNvCxnSpPr>
          <p:nvPr/>
        </p:nvCxnSpPr>
        <p:spPr>
          <a:xfrm>
            <a:off x="5049832" y="2690065"/>
            <a:ext cx="1622100" cy="344100"/>
          </a:xfrm>
          <a:prstGeom prst="straightConnector1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4" name="Google Shape;234;p35"/>
          <p:cNvCxnSpPr/>
          <p:nvPr/>
        </p:nvCxnSpPr>
        <p:spPr>
          <a:xfrm rot="10800000">
            <a:off x="2696900" y="3052200"/>
            <a:ext cx="1526100" cy="379500"/>
          </a:xfrm>
          <a:prstGeom prst="straightConnector1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5" name="Google Shape;235;p35"/>
          <p:cNvCxnSpPr/>
          <p:nvPr/>
        </p:nvCxnSpPr>
        <p:spPr>
          <a:xfrm rot="10800000" flipH="1">
            <a:off x="5022375" y="3229700"/>
            <a:ext cx="1154700" cy="234300"/>
          </a:xfrm>
          <a:prstGeom prst="straightConnector1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6" name="Google Shape;236;p35"/>
          <p:cNvSpPr txBox="1"/>
          <p:nvPr/>
        </p:nvSpPr>
        <p:spPr>
          <a:xfrm>
            <a:off x="4179849" y="3163250"/>
            <a:ext cx="10311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Satellite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Footprint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 rot="-5400000">
            <a:off x="-279550" y="2393600"/>
            <a:ext cx="82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Latitude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1533275" y="4372375"/>
            <a:ext cx="115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Longitude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2155950" y="1202075"/>
            <a:ext cx="6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19°N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6862400" y="1420275"/>
            <a:ext cx="6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57°N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4294580" y="4466125"/>
            <a:ext cx="9564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strike="noStrike">
                <a:latin typeface="Arial"/>
                <a:ea typeface="Arial"/>
                <a:cs typeface="Arial"/>
                <a:sym typeface="Arial"/>
              </a:rPr>
              <a:t>Argo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35"/>
          <p:cNvCxnSpPr/>
          <p:nvPr/>
        </p:nvCxnSpPr>
        <p:spPr>
          <a:xfrm rot="10800000">
            <a:off x="2193080" y="4137325"/>
            <a:ext cx="2025300" cy="512400"/>
          </a:xfrm>
          <a:prstGeom prst="straightConnector1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p35"/>
          <p:cNvCxnSpPr/>
          <p:nvPr/>
        </p:nvCxnSpPr>
        <p:spPr>
          <a:xfrm rot="10800000" flipH="1">
            <a:off x="5022375" y="4176925"/>
            <a:ext cx="1539900" cy="498300"/>
          </a:xfrm>
          <a:prstGeom prst="straightConnector1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1353</Words>
  <Application>Microsoft Macintosh PowerPoint</Application>
  <PresentationFormat>Affichage à l'écran (16:9)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Roboto</vt:lpstr>
      <vt:lpstr>Cambria</vt:lpstr>
      <vt:lpstr>Calibri</vt:lpstr>
      <vt:lpstr>Arial</vt:lpstr>
      <vt:lpstr>Simple Light</vt:lpstr>
      <vt:lpstr>Office Theme</vt:lpstr>
      <vt:lpstr>Collocation criteria in Salinity Pi-MEP  </vt:lpstr>
      <vt:lpstr>Introduction</vt:lpstr>
      <vt:lpstr>Collocation criteria</vt:lpstr>
      <vt:lpstr>Level 2</vt:lpstr>
      <vt:lpstr>Level 2-averaged</vt:lpstr>
      <vt:lpstr>Level 3 and Level 4 satellite products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Collocation criteria in Salinity Pi-MEP  </dc:title>
  <cp:lastModifiedBy>Sebastien Guimbard</cp:lastModifiedBy>
  <cp:revision>3</cp:revision>
  <dcterms:modified xsi:type="dcterms:W3CDTF">2023-07-14T13:38:06Z</dcterms:modified>
</cp:coreProperties>
</file>