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18.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5.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26.png" ContentType="image/png"/>
  <Override PartName="/ppt/media/image25.png" ContentType="image/png"/>
  <Override PartName="/ppt/media/image22.png" ContentType="image/png"/>
  <Override PartName="/ppt/media/image24.png" ContentType="image/png"/>
  <Override PartName="/ppt/media/image21.png" ContentType="image/png"/>
  <Override PartName="/ppt/media/image20.png" ContentType="image/png"/>
  <Override PartName="/ppt/media/image19.png" ContentType="image/png"/>
  <Override PartName="/ppt/media/image17.png" ContentType="image/png"/>
  <Override PartName="/ppt/media/image14.png" ContentType="image/png"/>
  <Override PartName="/ppt/media/image16.png" ContentType="image/png"/>
  <Override PartName="/ppt/media/image13.png" ContentType="image/png"/>
  <Override PartName="/ppt/media/image23.png" ContentType="image/png"/>
  <Override PartName="/ppt/media/image12.png" ContentType="image/png"/>
  <Override PartName="/ppt/media/image10.png" ContentType="image/png"/>
  <Override PartName="/ppt/media/image9.png" ContentType="image/png"/>
  <Override PartName="/ppt/media/image15.png" ContentType="image/png"/>
  <Override PartName="/ppt/media/image8.png" ContentType="image/png"/>
  <Override PartName="/ppt/media/image6.png" ContentType="image/png"/>
  <Override PartName="/ppt/media/image5.png" ContentType="image/png"/>
  <Override PartName="/ppt/media/image18.png" ContentType="image/png"/>
  <Override PartName="/ppt/media/image4.png" ContentType="image/png"/>
  <Override PartName="/ppt/media/image7.png" ContentType="image/png"/>
  <Override PartName="/ppt/media/image3.png" ContentType="image/png"/>
  <Override PartName="/ppt/media/image2.png" ContentType="image/png"/>
  <Override PartName="/ppt/media/image1.png" ContentType="image/png"/>
  <Override PartName="/ppt/media/image11.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 name="PlaceHolder 1"/>
          <p:cNvSpPr>
            <a:spLocks noGrp="1"/>
          </p:cNvSpPr>
          <p:nvPr>
            <p:ph type="body"/>
          </p:nvPr>
        </p:nvSpPr>
        <p:spPr>
          <a:xfrm>
            <a:off x="756000" y="5078520"/>
            <a:ext cx="6047640" cy="4811040"/>
          </a:xfrm>
          <a:prstGeom prst="rect">
            <a:avLst/>
          </a:prstGeom>
        </p:spPr>
        <p:txBody>
          <a:bodyPr lIns="0" rIns="0" tIns="0" bIns="0"/>
          <a:p>
            <a:r>
              <a:rPr lang="fr-FR" sz="2000">
                <a:latin typeface="Arial"/>
              </a:rPr>
              <a:t>Click to edit the notes format</a:t>
            </a:r>
            <a:endParaRPr/>
          </a:p>
        </p:txBody>
      </p:sp>
      <p:sp>
        <p:nvSpPr>
          <p:cNvPr id="73" name="PlaceHolder 2"/>
          <p:cNvSpPr>
            <a:spLocks noGrp="1"/>
          </p:cNvSpPr>
          <p:nvPr>
            <p:ph type="hdr"/>
          </p:nvPr>
        </p:nvSpPr>
        <p:spPr>
          <a:xfrm>
            <a:off x="0" y="0"/>
            <a:ext cx="3280680" cy="534240"/>
          </a:xfrm>
          <a:prstGeom prst="rect">
            <a:avLst/>
          </a:prstGeom>
        </p:spPr>
        <p:txBody>
          <a:bodyPr lIns="0" rIns="0" tIns="0" bIns="0"/>
          <a:p>
            <a:r>
              <a:rPr lang="fr-FR" sz="1400">
                <a:latin typeface="Times New Roman"/>
              </a:rPr>
              <a:t>&lt;header&gt;</a:t>
            </a:r>
            <a:endParaRPr/>
          </a:p>
        </p:txBody>
      </p:sp>
      <p:sp>
        <p:nvSpPr>
          <p:cNvPr id="74" name="PlaceHolder 3"/>
          <p:cNvSpPr>
            <a:spLocks noGrp="1"/>
          </p:cNvSpPr>
          <p:nvPr>
            <p:ph type="dt"/>
          </p:nvPr>
        </p:nvSpPr>
        <p:spPr>
          <a:xfrm>
            <a:off x="4278960" y="0"/>
            <a:ext cx="3280680" cy="534240"/>
          </a:xfrm>
          <a:prstGeom prst="rect">
            <a:avLst/>
          </a:prstGeom>
        </p:spPr>
        <p:txBody>
          <a:bodyPr lIns="0" rIns="0" tIns="0" bIns="0"/>
          <a:p>
            <a:pPr algn="r"/>
            <a:r>
              <a:rPr lang="fr-FR" sz="1400">
                <a:latin typeface="Times New Roman"/>
              </a:rPr>
              <a:t>&lt;date/time&gt;</a:t>
            </a:r>
            <a:endParaRPr/>
          </a:p>
        </p:txBody>
      </p:sp>
      <p:sp>
        <p:nvSpPr>
          <p:cNvPr id="75" name="PlaceHolder 4"/>
          <p:cNvSpPr>
            <a:spLocks noGrp="1"/>
          </p:cNvSpPr>
          <p:nvPr>
            <p:ph type="ftr"/>
          </p:nvPr>
        </p:nvSpPr>
        <p:spPr>
          <a:xfrm>
            <a:off x="0" y="10157400"/>
            <a:ext cx="3280680" cy="534240"/>
          </a:xfrm>
          <a:prstGeom prst="rect">
            <a:avLst/>
          </a:prstGeom>
        </p:spPr>
        <p:txBody>
          <a:bodyPr lIns="0" rIns="0" tIns="0" bIns="0" anchor="b"/>
          <a:p>
            <a:r>
              <a:rPr lang="fr-FR" sz="1400">
                <a:latin typeface="Times New Roman"/>
              </a:rPr>
              <a:t>&lt;footer&gt;</a:t>
            </a:r>
            <a:endParaRPr/>
          </a:p>
        </p:txBody>
      </p:sp>
      <p:sp>
        <p:nvSpPr>
          <p:cNvPr id="76" name="PlaceHolder 5"/>
          <p:cNvSpPr>
            <a:spLocks noGrp="1"/>
          </p:cNvSpPr>
          <p:nvPr>
            <p:ph type="sldNum"/>
          </p:nvPr>
        </p:nvSpPr>
        <p:spPr>
          <a:xfrm>
            <a:off x="4278960" y="10157400"/>
            <a:ext cx="3280680" cy="534240"/>
          </a:xfrm>
          <a:prstGeom prst="rect">
            <a:avLst/>
          </a:prstGeom>
        </p:spPr>
        <p:txBody>
          <a:bodyPr lIns="0" rIns="0" tIns="0" bIns="0" anchor="b"/>
          <a:p>
            <a:pPr algn="r"/>
            <a:fld id="{3CAC0811-A952-4406-B8E9-64575A994F44}" type="slidenum">
              <a:rPr lang="fr-FR"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6" name="PlaceHolder 1"/>
          <p:cNvSpPr>
            <a:spLocks noGrp="1"/>
          </p:cNvSpPr>
          <p:nvPr>
            <p:ph type="body"/>
          </p:nvPr>
        </p:nvSpPr>
        <p:spPr>
          <a:xfrm>
            <a:off x="756000" y="5078520"/>
            <a:ext cx="6046920" cy="7054920"/>
          </a:xfrm>
          <a:prstGeom prst="rect">
            <a:avLst/>
          </a:prstGeom>
        </p:spPr>
        <p:txBody>
          <a:bodyPr lIns="0" rIns="0" tIns="0" bIns="0"/>
          <a:p>
            <a:r>
              <a:rPr lang="en-US" sz="1200">
                <a:latin typeface="Arial"/>
              </a:rPr>
              <a:t>Quality indices and sensor drift</a:t>
            </a:r>
            <a:endParaRPr/>
          </a:p>
          <a:p>
            <a:endParaRPr/>
          </a:p>
          <a:p>
            <a:r>
              <a:rPr lang="en-US" sz="1200">
                <a:latin typeface="Arial"/>
              </a:rPr>
              <a:t>Instrumentation recovered in working condition is returned to PMEL for post-deployment calibration before being reused on future deployments. After post-deployment calibrations are made, the resultant coefficients are compared to the pre-deployment coefficients. A set of output values are computed by application of the calibration equation using pre-deployment coefficients to a set of input values. Input values are chosen so that the output values would range over normal environmental conditions. A second set of output values are generated by application of the calibration equation using post-deployment coefficients to the same set of input values. Sensor drift is calculated by subtracting the first set of output values from the second set of output values. The sensors are then assigned quality indices based on drift using the following criteria:</a:t>
            </a:r>
            <a:endParaRPr/>
          </a:p>
          <a:p>
            <a:endParaRPr/>
          </a:p>
          <a:p>
            <a:r>
              <a:rPr lang="en-US" sz="1200">
                <a:latin typeface="Arial"/>
              </a:rPr>
              <a:t>0 - Datum Missing.</a:t>
            </a:r>
            <a:endParaRPr/>
          </a:p>
          <a:p>
            <a:endParaRPr/>
          </a:p>
          <a:p>
            <a:r>
              <a:rPr lang="en-US" sz="1200">
                <a:latin typeface="Arial"/>
              </a:rPr>
              <a:t>1 - Highest Quality. Pre/post-deployment calibrations agree to within sensor specifications. In most cases, only pre-deployment calibrations have been applied.</a:t>
            </a:r>
            <a:endParaRPr/>
          </a:p>
          <a:p>
            <a:endParaRPr/>
          </a:p>
          <a:p>
            <a:r>
              <a:rPr lang="en-US" sz="1200">
                <a:latin typeface="Arial"/>
              </a:rPr>
              <a:t>2 - Default Quality. Default value for sensors presently deployed and for sensors which were either not recovered, not calibratable when recovered, or for which pre-deployment calibrations have been determined to be invalid.  In most cases, only pre-deployment calibrations have been applied.</a:t>
            </a:r>
            <a:endParaRPr/>
          </a:p>
          <a:p>
            <a:endParaRPr/>
          </a:p>
          <a:p>
            <a:r>
              <a:rPr lang="en-US" sz="1200">
                <a:latin typeface="Arial"/>
              </a:rPr>
              <a:t>3 - Adjusted Data. Pre/post calibrations differ, or original data do not agree with other data sources (e.g., other in situ data or climatology), or original data are noisy. Data have been adjusted in an attempt to reduce the error.</a:t>
            </a:r>
            <a:endParaRPr/>
          </a:p>
          <a:p>
            <a:endParaRPr/>
          </a:p>
          <a:p>
            <a:r>
              <a:rPr lang="en-US" sz="1200">
                <a:latin typeface="Arial"/>
              </a:rPr>
              <a:t>4 - Lower Quality. Pre/post calibrations differ, or data do not agree with other data sources (e.g., other in situ data or climatology), or data are noisy. Data could not be confidently adjusted to correct for error.</a:t>
            </a:r>
            <a:endParaRPr/>
          </a:p>
          <a:p>
            <a:endParaRPr/>
          </a:p>
          <a:p>
            <a:r>
              <a:rPr lang="en-US" sz="1200">
                <a:latin typeface="Arial"/>
              </a:rPr>
              <a:t>5 - Sensor or Tube Failed.</a:t>
            </a:r>
            <a:endParaRPr/>
          </a:p>
          <a:p>
            <a:endParaRPr/>
          </a:p>
          <a:p>
            <a:r>
              <a:rPr lang="en-US" sz="1200">
                <a:latin typeface="Arial"/>
              </a:rPr>
              <a:t>When a recovered sensor meets the criteria for nominal drift, the quality index is changed from the default value of "2" to "1" for highest quality data.. When it does not meet the criteria for sensor drift, the index becomes "4". If an adjustment based on post-deployment calibrations or other information is later made, the index may then be set to "3" or "1". When damage or loss of an instrument due to vandalism, harsh environmental conditions, electronics failures, or loss of a mooring prevents post-deployment calibration, a default quality of "2" is assigned to the data.</a:t>
            </a: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p>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29" name="PlaceHolder 4"/>
          <p:cNvSpPr>
            <a:spLocks noGrp="1"/>
          </p:cNvSpPr>
          <p:nvPr>
            <p:ph type="body"/>
          </p:nvPr>
        </p:nvSpPr>
        <p:spPr>
          <a:xfrm>
            <a:off x="5152680" y="4058640"/>
            <a:ext cx="4426920" cy="2090880"/>
          </a:xfrm>
          <a:prstGeom prst="rect">
            <a:avLst/>
          </a:prstGeom>
        </p:spPr>
        <p:txBody>
          <a:bodyPr lIns="0" rIns="0" tIns="0" bIns="0"/>
          <a:p>
            <a:endParaRPr/>
          </a:p>
        </p:txBody>
      </p:sp>
      <p:sp>
        <p:nvSpPr>
          <p:cNvPr id="30" name="PlaceHolder 5"/>
          <p:cNvSpPr>
            <a:spLocks noGrp="1"/>
          </p:cNvSpPr>
          <p:nvPr>
            <p:ph type="body"/>
          </p:nvPr>
        </p:nvSpPr>
        <p:spPr>
          <a:xfrm>
            <a:off x="504000" y="4058640"/>
            <a:ext cx="4426920" cy="209088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32" name="PlaceHolder 2"/>
          <p:cNvSpPr>
            <a:spLocks noGrp="1"/>
          </p:cNvSpPr>
          <p:nvPr>
            <p:ph type="body"/>
          </p:nvPr>
        </p:nvSpPr>
        <p:spPr>
          <a:xfrm>
            <a:off x="504000" y="1768680"/>
            <a:ext cx="9072000" cy="4384080"/>
          </a:xfrm>
          <a:prstGeom prst="rect">
            <a:avLst/>
          </a:prstGeom>
        </p:spPr>
        <p:txBody>
          <a:bodyPr lIns="0" rIns="0" tIns="0" bIns="0"/>
          <a:p>
            <a:endParaRPr/>
          </a:p>
        </p:txBody>
      </p:sp>
      <p:sp>
        <p:nvSpPr>
          <p:cNvPr id="33" name="PlaceHolder 3"/>
          <p:cNvSpPr>
            <a:spLocks noGrp="1"/>
          </p:cNvSpPr>
          <p:nvPr>
            <p:ph type="body"/>
          </p:nvPr>
        </p:nvSpPr>
        <p:spPr>
          <a:xfrm>
            <a:off x="504000" y="1768680"/>
            <a:ext cx="9072000" cy="4384080"/>
          </a:xfrm>
          <a:prstGeom prst="rect">
            <a:avLst/>
          </a:prstGeom>
        </p:spPr>
        <p:txBody>
          <a:bodyPr lIns="0" rIns="0" tIns="0" bIns="0"/>
          <a:p>
            <a:endParaRPr/>
          </a:p>
        </p:txBody>
      </p:sp>
      <p:pic>
        <p:nvPicPr>
          <p:cNvPr id="34" name="" descr=""/>
          <p:cNvPicPr/>
          <p:nvPr/>
        </p:nvPicPr>
        <p:blipFill>
          <a:blip r:embed="rId2"/>
          <a:stretch>
            <a:fillRect/>
          </a:stretch>
        </p:blipFill>
        <p:spPr>
          <a:xfrm>
            <a:off x="2292480" y="1768680"/>
            <a:ext cx="5494680" cy="4384080"/>
          </a:xfrm>
          <a:prstGeom prst="rect">
            <a:avLst/>
          </a:prstGeom>
          <a:ln>
            <a:noFill/>
          </a:ln>
        </p:spPr>
      </p:pic>
      <p:pic>
        <p:nvPicPr>
          <p:cNvPr id="35" name="" descr=""/>
          <p:cNvPicPr/>
          <p:nvPr/>
        </p:nvPicPr>
        <p:blipFill>
          <a:blip r:embed="rId3"/>
          <a:stretch>
            <a:fillRect/>
          </a:stretch>
        </p:blipFill>
        <p:spPr>
          <a:xfrm>
            <a:off x="2292480" y="1768680"/>
            <a:ext cx="5494680" cy="43840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39" name="PlaceHolder 2"/>
          <p:cNvSpPr>
            <a:spLocks noGrp="1"/>
          </p:cNvSpPr>
          <p:nvPr>
            <p:ph type="subTitle"/>
          </p:nvPr>
        </p:nvSpPr>
        <p:spPr>
          <a:xfrm>
            <a:off x="504000" y="1768680"/>
            <a:ext cx="9072000" cy="438444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41" name="PlaceHolder 2"/>
          <p:cNvSpPr>
            <a:spLocks noGrp="1"/>
          </p:cNvSpPr>
          <p:nvPr>
            <p:ph type="body"/>
          </p:nvPr>
        </p:nvSpPr>
        <p:spPr>
          <a:xfrm>
            <a:off x="504000" y="1768680"/>
            <a:ext cx="9072000" cy="43840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43"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44" name="PlaceHolder 3"/>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2000" cy="585072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48"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49" name="PlaceHolder 3"/>
          <p:cNvSpPr>
            <a:spLocks noGrp="1"/>
          </p:cNvSpPr>
          <p:nvPr>
            <p:ph type="body"/>
          </p:nvPr>
        </p:nvSpPr>
        <p:spPr>
          <a:xfrm>
            <a:off x="504000" y="4058640"/>
            <a:ext cx="4426920" cy="2090880"/>
          </a:xfrm>
          <a:prstGeom prst="rect">
            <a:avLst/>
          </a:prstGeom>
        </p:spPr>
        <p:txBody>
          <a:bodyPr lIns="0" rIns="0" tIns="0" bIns="0"/>
          <a:p>
            <a:endParaRPr/>
          </a:p>
        </p:txBody>
      </p:sp>
      <p:sp>
        <p:nvSpPr>
          <p:cNvPr id="50" name="PlaceHolder 4"/>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3" name="PlaceHolder 2"/>
          <p:cNvSpPr>
            <a:spLocks noGrp="1"/>
          </p:cNvSpPr>
          <p:nvPr>
            <p:ph type="subTitle"/>
          </p:nvPr>
        </p:nvSpPr>
        <p:spPr>
          <a:xfrm>
            <a:off x="504000" y="1768680"/>
            <a:ext cx="9072000" cy="438444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52"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53"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54" name="PlaceHolder 4"/>
          <p:cNvSpPr>
            <a:spLocks noGrp="1"/>
          </p:cNvSpPr>
          <p:nvPr>
            <p:ph type="body"/>
          </p:nvPr>
        </p:nvSpPr>
        <p:spPr>
          <a:xfrm>
            <a:off x="5152680" y="4058640"/>
            <a:ext cx="4426920" cy="209088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56"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57"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58" name="PlaceHolder 4"/>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60" name="PlaceHolder 2"/>
          <p:cNvSpPr>
            <a:spLocks noGrp="1"/>
          </p:cNvSpPr>
          <p:nvPr>
            <p:ph type="body"/>
          </p:nvPr>
        </p:nvSpPr>
        <p:spPr>
          <a:xfrm>
            <a:off x="504000" y="1768680"/>
            <a:ext cx="9072000" cy="2090880"/>
          </a:xfrm>
          <a:prstGeom prst="rect">
            <a:avLst/>
          </a:prstGeom>
        </p:spPr>
        <p:txBody>
          <a:bodyPr lIns="0" rIns="0" tIns="0" bIns="0"/>
          <a:p>
            <a:endParaRPr/>
          </a:p>
        </p:txBody>
      </p:sp>
      <p:sp>
        <p:nvSpPr>
          <p:cNvPr id="61" name="PlaceHolder 3"/>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63"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64"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65" name="PlaceHolder 4"/>
          <p:cNvSpPr>
            <a:spLocks noGrp="1"/>
          </p:cNvSpPr>
          <p:nvPr>
            <p:ph type="body"/>
          </p:nvPr>
        </p:nvSpPr>
        <p:spPr>
          <a:xfrm>
            <a:off x="5152680" y="4058640"/>
            <a:ext cx="4426920" cy="2090880"/>
          </a:xfrm>
          <a:prstGeom prst="rect">
            <a:avLst/>
          </a:prstGeom>
        </p:spPr>
        <p:txBody>
          <a:bodyPr lIns="0" rIns="0" tIns="0" bIns="0"/>
          <a:p>
            <a:endParaRPr/>
          </a:p>
        </p:txBody>
      </p:sp>
      <p:sp>
        <p:nvSpPr>
          <p:cNvPr id="66" name="PlaceHolder 5"/>
          <p:cNvSpPr>
            <a:spLocks noGrp="1"/>
          </p:cNvSpPr>
          <p:nvPr>
            <p:ph type="body"/>
          </p:nvPr>
        </p:nvSpPr>
        <p:spPr>
          <a:xfrm>
            <a:off x="504000" y="4058640"/>
            <a:ext cx="4426920" cy="209088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68" name="PlaceHolder 2"/>
          <p:cNvSpPr>
            <a:spLocks noGrp="1"/>
          </p:cNvSpPr>
          <p:nvPr>
            <p:ph type="body"/>
          </p:nvPr>
        </p:nvSpPr>
        <p:spPr>
          <a:xfrm>
            <a:off x="504000" y="1768680"/>
            <a:ext cx="9072000" cy="4384080"/>
          </a:xfrm>
          <a:prstGeom prst="rect">
            <a:avLst/>
          </a:prstGeom>
        </p:spPr>
        <p:txBody>
          <a:bodyPr lIns="0" rIns="0" tIns="0" bIns="0"/>
          <a:p>
            <a:endParaRPr/>
          </a:p>
        </p:txBody>
      </p:sp>
      <p:sp>
        <p:nvSpPr>
          <p:cNvPr id="69" name="PlaceHolder 3"/>
          <p:cNvSpPr>
            <a:spLocks noGrp="1"/>
          </p:cNvSpPr>
          <p:nvPr>
            <p:ph type="body"/>
          </p:nvPr>
        </p:nvSpPr>
        <p:spPr>
          <a:xfrm>
            <a:off x="504000" y="1768680"/>
            <a:ext cx="9072000" cy="4384080"/>
          </a:xfrm>
          <a:prstGeom prst="rect">
            <a:avLst/>
          </a:prstGeom>
        </p:spPr>
        <p:txBody>
          <a:bodyPr lIns="0" rIns="0" tIns="0" bIns="0"/>
          <a:p>
            <a:endParaRPr/>
          </a:p>
        </p:txBody>
      </p:sp>
      <p:pic>
        <p:nvPicPr>
          <p:cNvPr id="70" name="" descr=""/>
          <p:cNvPicPr/>
          <p:nvPr/>
        </p:nvPicPr>
        <p:blipFill>
          <a:blip r:embed="rId2"/>
          <a:stretch>
            <a:fillRect/>
          </a:stretch>
        </p:blipFill>
        <p:spPr>
          <a:xfrm>
            <a:off x="2292480" y="1768680"/>
            <a:ext cx="5494680" cy="4384080"/>
          </a:xfrm>
          <a:prstGeom prst="rect">
            <a:avLst/>
          </a:prstGeom>
          <a:ln>
            <a:noFill/>
          </a:ln>
        </p:spPr>
      </p:pic>
      <p:pic>
        <p:nvPicPr>
          <p:cNvPr id="71" name="" descr=""/>
          <p:cNvPicPr/>
          <p:nvPr/>
        </p:nvPicPr>
        <p:blipFill>
          <a:blip r:embed="rId3"/>
          <a:stretch>
            <a:fillRect/>
          </a:stretch>
        </p:blipFill>
        <p:spPr>
          <a:xfrm>
            <a:off x="2292480" y="1768680"/>
            <a:ext cx="5494680" cy="43840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72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13" name="PlaceHolder 3"/>
          <p:cNvSpPr>
            <a:spLocks noGrp="1"/>
          </p:cNvSpPr>
          <p:nvPr>
            <p:ph type="body"/>
          </p:nvPr>
        </p:nvSpPr>
        <p:spPr>
          <a:xfrm>
            <a:off x="504000" y="4058640"/>
            <a:ext cx="4426920" cy="2090880"/>
          </a:xfrm>
          <a:prstGeom prst="rect">
            <a:avLst/>
          </a:prstGeom>
        </p:spPr>
        <p:txBody>
          <a:bodyPr lIns="0" rIns="0" tIns="0" bIns="0"/>
          <a:p>
            <a:endParaRPr/>
          </a:p>
        </p:txBody>
      </p:sp>
      <p:sp>
        <p:nvSpPr>
          <p:cNvPr id="14" name="PlaceHolder 4"/>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2160"/>
          </a:xfrm>
          <a:prstGeom prst="rect">
            <a:avLst/>
          </a:prstGeom>
        </p:spPr>
        <p:txBody>
          <a:bodyPr lIns="0" rIns="0" tIns="0" bIns="0" anchor="ctr"/>
          <a:p>
            <a:pPr algn="ctr"/>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0920" cy="1262160"/>
          </a:xfrm>
          <a:prstGeom prst="rect">
            <a:avLst/>
          </a:prstGeom>
        </p:spPr>
        <p:txBody>
          <a:bodyPr lIns="0" rIns="0" tIns="0" bIns="0" anchor="ctr"/>
          <a:p>
            <a:r>
              <a:rPr lang="fr-FR">
                <a:latin typeface="Arial"/>
              </a:rPr>
              <a:t>Click to edit the title text format</a:t>
            </a:r>
            <a:endParaRPr/>
          </a:p>
        </p:txBody>
      </p:sp>
      <p:sp>
        <p:nvSpPr>
          <p:cNvPr id="1" name="PlaceHolder 2"/>
          <p:cNvSpPr>
            <a:spLocks noGrp="1"/>
          </p:cNvSpPr>
          <p:nvPr>
            <p:ph type="body"/>
          </p:nvPr>
        </p:nvSpPr>
        <p:spPr>
          <a:xfrm>
            <a:off x="504000" y="1769040"/>
            <a:ext cx="9070920" cy="4383720"/>
          </a:xfrm>
          <a:prstGeom prst="rect">
            <a:avLst/>
          </a:prstGeom>
        </p:spPr>
        <p:txBody>
          <a:bodyPr lIns="0" rIns="0" tIns="0" bIns="0"/>
          <a:p>
            <a:pPr>
              <a:buSzPct val="45000"/>
              <a:buFont typeface="StarSymbol"/>
              <a:buChar char=""/>
            </a:pPr>
            <a:r>
              <a:rPr lang="fr-FR">
                <a:latin typeface="Arial"/>
              </a:rPr>
              <a:t>Click to edit the outline text format</a:t>
            </a:r>
            <a:endParaRPr/>
          </a:p>
          <a:p>
            <a:pPr lvl="1">
              <a:buSzPct val="75000"/>
              <a:buFont typeface="StarSymbol"/>
              <a:buChar char=""/>
            </a:pPr>
            <a:r>
              <a:rPr lang="fr-FR">
                <a:latin typeface="Arial"/>
              </a:rPr>
              <a:t>Second Outline Level</a:t>
            </a:r>
            <a:endParaRPr/>
          </a:p>
          <a:p>
            <a:pPr lvl="2">
              <a:buSzPct val="45000"/>
              <a:buFont typeface="StarSymbol"/>
              <a:buChar char=""/>
            </a:pPr>
            <a:r>
              <a:rPr lang="fr-FR">
                <a:latin typeface="Arial"/>
              </a:rPr>
              <a:t>Third Outline Level</a:t>
            </a:r>
            <a:endParaRPr/>
          </a:p>
          <a:p>
            <a:pPr lvl="3">
              <a:buSzPct val="75000"/>
              <a:buFont typeface="StarSymbol"/>
              <a:buChar char=""/>
            </a:pPr>
            <a:r>
              <a:rPr lang="fr-FR">
                <a:latin typeface="Arial"/>
              </a:rPr>
              <a:t>Fourth Outline Level</a:t>
            </a:r>
            <a:endParaRPr/>
          </a:p>
          <a:p>
            <a:pPr lvl="4">
              <a:buSzPct val="45000"/>
              <a:buFont typeface="StarSymbol"/>
              <a:buChar char=""/>
            </a:pPr>
            <a:r>
              <a:rPr lang="fr-FR">
                <a:latin typeface="Arial"/>
              </a:rPr>
              <a:t>Fifth Outline Level</a:t>
            </a:r>
            <a:endParaRPr/>
          </a:p>
          <a:p>
            <a:pPr lvl="5">
              <a:buSzPct val="45000"/>
              <a:buFont typeface="StarSymbol"/>
              <a:buChar char=""/>
            </a:pPr>
            <a:r>
              <a:rPr lang="fr-FR">
                <a:latin typeface="Arial"/>
              </a:rPr>
              <a:t>Sixth Outline Level</a:t>
            </a:r>
            <a:endParaRPr/>
          </a:p>
          <a:p>
            <a:pPr lvl="6">
              <a:buSzPct val="45000"/>
              <a:buFont typeface="StarSymbol"/>
              <a:buChar char=""/>
            </a:pPr>
            <a:r>
              <a:rPr lang="fr-FR">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2000" cy="1261800"/>
          </a:xfrm>
          <a:prstGeom prst="rect">
            <a:avLst/>
          </a:prstGeom>
        </p:spPr>
        <p:txBody>
          <a:bodyPr lIns="0" rIns="0" tIns="0" bIns="0" anchor="ctr"/>
          <a:p>
            <a:pPr algn="ctr"/>
            <a:r>
              <a:rPr lang="fr-FR" sz="4400">
                <a:latin typeface="Arial"/>
              </a:rPr>
              <a:t>Click to edit the title text format</a:t>
            </a:r>
            <a:endParaRPr/>
          </a:p>
        </p:txBody>
      </p:sp>
      <p:sp>
        <p:nvSpPr>
          <p:cNvPr id="37" name="PlaceHolder 2"/>
          <p:cNvSpPr>
            <a:spLocks noGrp="1"/>
          </p:cNvSpPr>
          <p:nvPr>
            <p:ph type="body"/>
          </p:nvPr>
        </p:nvSpPr>
        <p:spPr>
          <a:xfrm>
            <a:off x="504000" y="1768680"/>
            <a:ext cx="9072000" cy="4384080"/>
          </a:xfrm>
          <a:prstGeom prst="rect">
            <a:avLst/>
          </a:prstGeom>
        </p:spPr>
        <p:txBody>
          <a:bodyPr lIns="0" rIns="0" tIns="0" bIns="0"/>
          <a:p>
            <a:pPr>
              <a:buSzPct val="45000"/>
              <a:buFont typeface="StarSymbol"/>
              <a:buChar char=""/>
            </a:pPr>
            <a:r>
              <a:rPr lang="fr-FR" sz="3200">
                <a:latin typeface="Arial"/>
              </a:rPr>
              <a:t>Click to edit the outline text format</a:t>
            </a:r>
            <a:endParaRPr/>
          </a:p>
          <a:p>
            <a:pPr lvl="1">
              <a:buSzPct val="75000"/>
              <a:buFont typeface="StarSymbol"/>
              <a:buChar char=""/>
            </a:pPr>
            <a:r>
              <a:rPr lang="fr-FR" sz="2800">
                <a:latin typeface="Arial"/>
              </a:rPr>
              <a:t>Second Outline Level</a:t>
            </a:r>
            <a:endParaRPr/>
          </a:p>
          <a:p>
            <a:pPr lvl="2">
              <a:buSzPct val="45000"/>
              <a:buFont typeface="StarSymbol"/>
              <a:buChar char=""/>
            </a:pPr>
            <a:r>
              <a:rPr lang="fr-FR" sz="2400">
                <a:latin typeface="Arial"/>
              </a:rPr>
              <a:t>Third Outline Level</a:t>
            </a:r>
            <a:endParaRPr/>
          </a:p>
          <a:p>
            <a:pPr lvl="3">
              <a:buSzPct val="75000"/>
              <a:buFont typeface="StarSymbol"/>
              <a:buChar char=""/>
            </a:pPr>
            <a:r>
              <a:rPr lang="fr-FR" sz="2000">
                <a:latin typeface="Arial"/>
              </a:rPr>
              <a:t>Fourth Outline Level</a:t>
            </a:r>
            <a:endParaRPr/>
          </a:p>
          <a:p>
            <a:pPr lvl="4">
              <a:buSzPct val="45000"/>
              <a:buFont typeface="StarSymbol"/>
              <a:buChar char=""/>
            </a:pPr>
            <a:r>
              <a:rPr lang="fr-FR" sz="2000">
                <a:latin typeface="Arial"/>
              </a:rPr>
              <a:t>Fifth Outline Level</a:t>
            </a:r>
            <a:endParaRPr/>
          </a:p>
          <a:p>
            <a:pPr lvl="5">
              <a:buSzPct val="45000"/>
              <a:buFont typeface="StarSymbol"/>
              <a:buChar char=""/>
            </a:pPr>
            <a:r>
              <a:rPr lang="fr-FR" sz="2000">
                <a:latin typeface="Arial"/>
              </a:rPr>
              <a:t>Sixth Outline Level</a:t>
            </a:r>
            <a:endParaRPr/>
          </a:p>
          <a:p>
            <a:pPr lvl="6">
              <a:buSzPct val="45000"/>
              <a:buFont typeface="StarSymbol"/>
              <a:buChar char=""/>
            </a:pPr>
            <a:r>
              <a:rPr lang="fr-FR"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 name="CustomShape 1"/>
          <p:cNvSpPr/>
          <p:nvPr/>
        </p:nvSpPr>
        <p:spPr>
          <a:xfrm>
            <a:off x="504000" y="241920"/>
            <a:ext cx="9070920" cy="1825560"/>
          </a:xfrm>
          <a:prstGeom prst="rect">
            <a:avLst/>
          </a:prstGeom>
          <a:noFill/>
          <a:ln>
            <a:noFill/>
          </a:ln>
        </p:spPr>
        <p:txBody>
          <a:bodyPr lIns="0" rIns="0" tIns="0" bIns="0" anchor="ctr"/>
          <a:p>
            <a:pPr algn="ctr">
              <a:lnSpc>
                <a:spcPct val="100000"/>
              </a:lnSpc>
            </a:pPr>
            <a:r>
              <a:rPr lang="en-US" sz="3500">
                <a:latin typeface="Arial"/>
              </a:rPr>
              <a:t>Sea Surface Salinity (SSS) comparisons</a:t>
            </a:r>
            <a:endParaRPr/>
          </a:p>
          <a:p>
            <a:pPr algn="ctr">
              <a:lnSpc>
                <a:spcPct val="100000"/>
              </a:lnSpc>
            </a:pPr>
            <a:r>
              <a:rPr lang="en-US" sz="3500">
                <a:latin typeface="Arial"/>
              </a:rPr>
              <a:t>Moorings vs Satellite</a:t>
            </a:r>
            <a:endParaRPr/>
          </a:p>
          <a:p>
            <a:pPr algn="ctr">
              <a:lnSpc>
                <a:spcPct val="100000"/>
              </a:lnSpc>
            </a:pPr>
            <a:endParaRPr/>
          </a:p>
          <a:p>
            <a:pPr algn="ctr">
              <a:lnSpc>
                <a:spcPct val="100000"/>
              </a:lnSpc>
            </a:pPr>
            <a:r>
              <a:rPr lang="en-US" sz="2000">
                <a:latin typeface="Arial"/>
              </a:rPr>
              <a:t>Sébastien Guimbard, OceanScope</a:t>
            </a:r>
            <a:endParaRPr/>
          </a:p>
          <a:p>
            <a:pPr algn="ctr">
              <a:lnSpc>
                <a:spcPct val="100000"/>
              </a:lnSpc>
            </a:pPr>
            <a:endParaRPr/>
          </a:p>
        </p:txBody>
      </p:sp>
      <p:sp>
        <p:nvSpPr>
          <p:cNvPr id="78" name="CustomShape 2"/>
          <p:cNvSpPr/>
          <p:nvPr/>
        </p:nvSpPr>
        <p:spPr>
          <a:xfrm>
            <a:off x="648000" y="1106640"/>
            <a:ext cx="9070920" cy="5013000"/>
          </a:xfrm>
          <a:prstGeom prst="rect">
            <a:avLst/>
          </a:prstGeom>
          <a:noFill/>
          <a:ln>
            <a:noFill/>
          </a:ln>
        </p:spPr>
        <p:txBody>
          <a:bodyPr lIns="0" rIns="0" tIns="0" bIns="0" anchor="ctr"/>
          <a:p>
            <a:pPr algn="ctr">
              <a:lnSpc>
                <a:spcPct val="100000"/>
              </a:lnSpc>
            </a:pPr>
            <a:endParaRPr/>
          </a:p>
          <a:p>
            <a:pPr algn="ctr">
              <a:lnSpc>
                <a:spcPct val="100000"/>
              </a:lnSpc>
            </a:pPr>
            <a:endParaRPr/>
          </a:p>
          <a:p>
            <a:pPr algn="ctr">
              <a:lnSpc>
                <a:spcPct val="100000"/>
              </a:lnSpc>
            </a:pPr>
            <a:r>
              <a:rPr lang="en-US" sz="2800">
                <a:latin typeface="Arial"/>
              </a:rPr>
              <a:t>we present some comparisons of mooring SSS time series with CCI-L4-ESA-MERGED-OI-v1.8-7dr satellite product</a:t>
            </a:r>
            <a:endParaRPr/>
          </a:p>
          <a:p>
            <a:pPr algn="ctr">
              <a:lnSpc>
                <a:spcPct val="100000"/>
              </a:lnSpc>
            </a:pPr>
            <a:endParaRPr/>
          </a:p>
          <a:p>
            <a:pPr algn="ctr">
              <a:lnSpc>
                <a:spcPct val="100000"/>
              </a:lnSpc>
            </a:pPr>
            <a:r>
              <a:rPr lang="en-US" sz="2800">
                <a:latin typeface="Arial"/>
              </a:rPr>
              <a:t>In Pi-MEP , we identify some  « suspicious » mooring signals shown in the following slides and we </a:t>
            </a:r>
            <a:r>
              <a:rPr lang="en-US" sz="2800">
                <a:latin typeface="Arial"/>
              </a:rPr>
              <a:t>decide to filter them</a:t>
            </a:r>
            <a:endParaRPr/>
          </a:p>
          <a:p>
            <a:pPr algn="ctr">
              <a:lnSpc>
                <a:spcPct val="100000"/>
              </a:lnSpc>
            </a:pPr>
            <a:endParaRPr/>
          </a:p>
        </p:txBody>
      </p:sp>
      <p:sp>
        <p:nvSpPr>
          <p:cNvPr id="79" name="CustomShape 3"/>
          <p:cNvSpPr/>
          <p:nvPr/>
        </p:nvSpPr>
        <p:spPr>
          <a:xfrm>
            <a:off x="1908000" y="5328000"/>
            <a:ext cx="6324840" cy="601560"/>
          </a:xfrm>
          <a:prstGeom prst="rect">
            <a:avLst/>
          </a:prstGeom>
          <a:noFill/>
          <a:ln>
            <a:noFill/>
          </a:ln>
        </p:spPr>
        <p:txBody>
          <a:bodyPr lIns="90000" rIns="90000" tIns="45000" bIns="45000"/>
          <a:p>
            <a:r>
              <a:rPr lang="en-US">
                <a:latin typeface="Arial"/>
              </a:rPr>
              <a:t>Only mooring data with Flag &lt;=3 are shown.</a:t>
            </a:r>
            <a:endParaRPr/>
          </a:p>
          <a:p>
            <a:r>
              <a:rPr lang="en-US">
                <a:latin typeface="Arial"/>
              </a:rPr>
              <a:t>ftp://ftp.pmel.noaa.gov/cdf/fields/TAO_TRITON/s_xyzt_dy.cdf</a:t>
            </a:r>
            <a:endParaRPr/>
          </a:p>
          <a:p>
            <a:r>
              <a:rPr lang="en-US">
                <a:latin typeface="Arial"/>
              </a:rPr>
              <a:t>ftp://ftp.pmel.noaa.gov/cdf/fields/PIRATA/s_xyzt_dy.cdf</a:t>
            </a:r>
            <a:endParaRPr/>
          </a:p>
          <a:p>
            <a:r>
              <a:rPr lang="en-US">
                <a:latin typeface="Arial"/>
              </a:rPr>
              <a:t>ftp://ftp.pmel.noaa.gov/cdf/fields/RAMA/s_xyzt_dy.cdf</a:t>
            </a:r>
            <a:endParaRPr/>
          </a:p>
          <a:p>
            <a:endParaRPr/>
          </a:p>
        </p:txBody>
      </p:sp>
      <p:pic>
        <p:nvPicPr>
          <p:cNvPr id="80" name="" descr=""/>
          <p:cNvPicPr/>
          <p:nvPr/>
        </p:nvPicPr>
        <p:blipFill>
          <a:blip r:embed="rId1"/>
          <a:stretch>
            <a:fillRect/>
          </a:stretch>
        </p:blipFill>
        <p:spPr>
          <a:xfrm>
            <a:off x="108000" y="6264000"/>
            <a:ext cx="1188000" cy="1188000"/>
          </a:xfrm>
          <a:prstGeom prst="rect">
            <a:avLst/>
          </a:prstGeom>
          <a:ln>
            <a:noFill/>
          </a:ln>
        </p:spPr>
      </p:pic>
      <p:pic>
        <p:nvPicPr>
          <p:cNvPr id="81" name="" descr=""/>
          <p:cNvPicPr/>
          <p:nvPr/>
        </p:nvPicPr>
        <p:blipFill>
          <a:blip r:embed="rId2"/>
          <a:stretch>
            <a:fillRect/>
          </a:stretch>
        </p:blipFill>
        <p:spPr>
          <a:xfrm>
            <a:off x="7884000" y="6361200"/>
            <a:ext cx="2124000" cy="112680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8" name="" descr=""/>
          <p:cNvPicPr/>
          <p:nvPr/>
        </p:nvPicPr>
        <p:blipFill>
          <a:blip r:embed="rId1"/>
          <a:stretch>
            <a:fillRect/>
          </a:stretch>
        </p:blipFill>
        <p:spPr>
          <a:xfrm>
            <a:off x="360" y="1080000"/>
            <a:ext cx="10078920" cy="5837040"/>
          </a:xfrm>
          <a:prstGeom prst="rect">
            <a:avLst/>
          </a:prstGeom>
          <a:ln>
            <a:noFill/>
          </a:ln>
        </p:spPr>
      </p:pic>
      <p:sp>
        <p:nvSpPr>
          <p:cNvPr id="109" name="CustomShape 1"/>
          <p:cNvSpPr/>
          <p:nvPr/>
        </p:nvSpPr>
        <p:spPr>
          <a:xfrm>
            <a:off x="648000" y="2448000"/>
            <a:ext cx="2015280" cy="3383280"/>
          </a:xfrm>
          <a:prstGeom prst="ellipse">
            <a:avLst/>
          </a:prstGeom>
          <a:noFill/>
          <a:ln w="19080">
            <a:solidFill>
              <a:srgbClr val="004586"/>
            </a:solidFill>
            <a:round/>
          </a:ln>
        </p:spPr>
      </p:sp>
      <p:sp>
        <p:nvSpPr>
          <p:cNvPr id="110" name="CustomShape 2"/>
          <p:cNvSpPr/>
          <p:nvPr/>
        </p:nvSpPr>
        <p:spPr>
          <a:xfrm>
            <a:off x="720000" y="6984000"/>
            <a:ext cx="1151280" cy="345600"/>
          </a:xfrm>
          <a:prstGeom prst="rect">
            <a:avLst/>
          </a:prstGeom>
          <a:noFill/>
          <a:ln>
            <a:noFill/>
          </a:ln>
        </p:spPr>
        <p:txBody>
          <a:bodyPr lIns="90000" rIns="90000" tIns="45000" bIns="45000"/>
          <a:p>
            <a:r>
              <a:rPr lang="en-US">
                <a:latin typeface="Arial"/>
              </a:rPr>
              <a:t>DRIFT</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11" name="" descr=""/>
          <p:cNvPicPr/>
          <p:nvPr/>
        </p:nvPicPr>
        <p:blipFill>
          <a:blip r:embed="rId1"/>
          <a:stretch>
            <a:fillRect/>
          </a:stretch>
        </p:blipFill>
        <p:spPr>
          <a:xfrm>
            <a:off x="360" y="1080000"/>
            <a:ext cx="10078920" cy="5837040"/>
          </a:xfrm>
          <a:prstGeom prst="rect">
            <a:avLst/>
          </a:prstGeom>
          <a:ln>
            <a:noFill/>
          </a:ln>
        </p:spPr>
      </p:pic>
      <p:sp>
        <p:nvSpPr>
          <p:cNvPr id="112" name="CustomShape 1"/>
          <p:cNvSpPr/>
          <p:nvPr/>
        </p:nvSpPr>
        <p:spPr>
          <a:xfrm>
            <a:off x="7056000" y="1296000"/>
            <a:ext cx="1007280" cy="3383280"/>
          </a:xfrm>
          <a:prstGeom prst="ellipse">
            <a:avLst/>
          </a:prstGeom>
          <a:noFill/>
          <a:ln w="19080">
            <a:solidFill>
              <a:srgbClr val="004586"/>
            </a:solidFill>
            <a:round/>
          </a:ln>
        </p:spPr>
      </p:sp>
      <p:sp>
        <p:nvSpPr>
          <p:cNvPr id="113" name="CustomShape 2"/>
          <p:cNvSpPr/>
          <p:nvPr/>
        </p:nvSpPr>
        <p:spPr>
          <a:xfrm>
            <a:off x="576000" y="7128000"/>
            <a:ext cx="7127280" cy="345600"/>
          </a:xfrm>
          <a:prstGeom prst="rect">
            <a:avLst/>
          </a:prstGeom>
          <a:noFill/>
          <a:ln>
            <a:noFill/>
          </a:ln>
        </p:spPr>
        <p:txBody>
          <a:bodyPr lIns="90000" rIns="90000" tIns="45000" bIns="45000"/>
          <a:p>
            <a:r>
              <a:rPr lang="en-US">
                <a:latin typeface="Arial"/>
              </a:rPr>
              <a:t>VERY HIGH SALTY SIGNALS</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14" name="" descr=""/>
          <p:cNvPicPr/>
          <p:nvPr/>
        </p:nvPicPr>
        <p:blipFill>
          <a:blip r:embed="rId1"/>
          <a:stretch>
            <a:fillRect/>
          </a:stretch>
        </p:blipFill>
        <p:spPr>
          <a:xfrm>
            <a:off x="360" y="1080000"/>
            <a:ext cx="10078920" cy="5837040"/>
          </a:xfrm>
          <a:prstGeom prst="rect">
            <a:avLst/>
          </a:prstGeom>
          <a:ln>
            <a:noFill/>
          </a:ln>
        </p:spPr>
      </p:pic>
      <p:sp>
        <p:nvSpPr>
          <p:cNvPr id="115" name="CustomShape 1"/>
          <p:cNvSpPr/>
          <p:nvPr/>
        </p:nvSpPr>
        <p:spPr>
          <a:xfrm>
            <a:off x="8784000" y="1296000"/>
            <a:ext cx="1007280" cy="2231280"/>
          </a:xfrm>
          <a:prstGeom prst="ellipse">
            <a:avLst/>
          </a:prstGeom>
          <a:noFill/>
          <a:ln w="19080">
            <a:solidFill>
              <a:srgbClr val="004586"/>
            </a:solidFill>
            <a:round/>
          </a:ln>
        </p:spPr>
      </p:sp>
      <p:sp>
        <p:nvSpPr>
          <p:cNvPr id="116" name="CustomShape 2"/>
          <p:cNvSpPr/>
          <p:nvPr/>
        </p:nvSpPr>
        <p:spPr>
          <a:xfrm>
            <a:off x="720000" y="6984000"/>
            <a:ext cx="1151280" cy="345600"/>
          </a:xfrm>
          <a:prstGeom prst="rect">
            <a:avLst/>
          </a:prstGeom>
          <a:noFill/>
          <a:ln>
            <a:noFill/>
          </a:ln>
        </p:spPr>
        <p:txBody>
          <a:bodyPr lIns="90000" rIns="90000" tIns="45000" bIns="45000"/>
          <a:p>
            <a:r>
              <a:rPr lang="en-US">
                <a:latin typeface="Arial"/>
              </a:rPr>
              <a:t>DRIFT</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17" name="" descr=""/>
          <p:cNvPicPr/>
          <p:nvPr/>
        </p:nvPicPr>
        <p:blipFill>
          <a:blip r:embed="rId1"/>
          <a:stretch>
            <a:fillRect/>
          </a:stretch>
        </p:blipFill>
        <p:spPr>
          <a:xfrm>
            <a:off x="360" y="1080000"/>
            <a:ext cx="10078920" cy="5837040"/>
          </a:xfrm>
          <a:prstGeom prst="rect">
            <a:avLst/>
          </a:prstGeom>
          <a:ln>
            <a:noFill/>
          </a:ln>
        </p:spPr>
      </p:pic>
      <p:sp>
        <p:nvSpPr>
          <p:cNvPr id="118" name="CustomShape 1"/>
          <p:cNvSpPr/>
          <p:nvPr/>
        </p:nvSpPr>
        <p:spPr>
          <a:xfrm>
            <a:off x="7056360" y="1296360"/>
            <a:ext cx="1007280" cy="3383280"/>
          </a:xfrm>
          <a:prstGeom prst="ellipse">
            <a:avLst/>
          </a:prstGeom>
          <a:noFill/>
          <a:ln w="19080">
            <a:solidFill>
              <a:srgbClr val="004586"/>
            </a:solidFill>
            <a:round/>
          </a:ln>
        </p:spPr>
      </p:sp>
      <p:sp>
        <p:nvSpPr>
          <p:cNvPr id="119" name="CustomShape 2"/>
          <p:cNvSpPr/>
          <p:nvPr/>
        </p:nvSpPr>
        <p:spPr>
          <a:xfrm>
            <a:off x="576000" y="7128000"/>
            <a:ext cx="7127280" cy="345600"/>
          </a:xfrm>
          <a:prstGeom prst="rect">
            <a:avLst/>
          </a:prstGeom>
          <a:noFill/>
          <a:ln>
            <a:noFill/>
          </a:ln>
        </p:spPr>
        <p:txBody>
          <a:bodyPr lIns="90000" rIns="90000" tIns="45000" bIns="45000"/>
          <a:p>
            <a:r>
              <a:rPr lang="en-US">
                <a:latin typeface="Arial"/>
              </a:rPr>
              <a:t>VERY HIGH SALTY SIGNALS</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0" name="" descr=""/>
          <p:cNvPicPr/>
          <p:nvPr/>
        </p:nvPicPr>
        <p:blipFill>
          <a:blip r:embed="rId1"/>
          <a:stretch>
            <a:fillRect/>
          </a:stretch>
        </p:blipFill>
        <p:spPr>
          <a:xfrm>
            <a:off x="360" y="1080000"/>
            <a:ext cx="10078920" cy="5837040"/>
          </a:xfrm>
          <a:prstGeom prst="rect">
            <a:avLst/>
          </a:prstGeom>
          <a:ln>
            <a:noFill/>
          </a:ln>
        </p:spPr>
      </p:pic>
      <p:sp>
        <p:nvSpPr>
          <p:cNvPr id="121" name="CustomShape 1"/>
          <p:cNvSpPr/>
          <p:nvPr/>
        </p:nvSpPr>
        <p:spPr>
          <a:xfrm>
            <a:off x="792000" y="1224000"/>
            <a:ext cx="1007280" cy="3383280"/>
          </a:xfrm>
          <a:prstGeom prst="ellipse">
            <a:avLst/>
          </a:prstGeom>
          <a:noFill/>
          <a:ln w="19080">
            <a:solidFill>
              <a:srgbClr val="004586"/>
            </a:solidFill>
            <a:round/>
          </a:ln>
        </p:spPr>
      </p:sp>
      <p:sp>
        <p:nvSpPr>
          <p:cNvPr id="122" name="CustomShape 2"/>
          <p:cNvSpPr/>
          <p:nvPr/>
        </p:nvSpPr>
        <p:spPr>
          <a:xfrm>
            <a:off x="576000" y="7128000"/>
            <a:ext cx="7127280" cy="345600"/>
          </a:xfrm>
          <a:prstGeom prst="rect">
            <a:avLst/>
          </a:prstGeom>
          <a:noFill/>
          <a:ln>
            <a:noFill/>
          </a:ln>
        </p:spPr>
        <p:txBody>
          <a:bodyPr lIns="90000" rIns="90000" tIns="45000" bIns="45000"/>
          <a:p>
            <a:r>
              <a:rPr lang="en-US">
                <a:latin typeface="Arial"/>
              </a:rPr>
              <a:t>VERY HIGH SALTY SIGNALS</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3" name="" descr=""/>
          <p:cNvPicPr/>
          <p:nvPr/>
        </p:nvPicPr>
        <p:blipFill>
          <a:blip r:embed="rId1"/>
          <a:stretch>
            <a:fillRect/>
          </a:stretch>
        </p:blipFill>
        <p:spPr>
          <a:xfrm>
            <a:off x="360" y="1080000"/>
            <a:ext cx="10078920" cy="5837040"/>
          </a:xfrm>
          <a:prstGeom prst="rect">
            <a:avLst/>
          </a:prstGeom>
          <a:ln>
            <a:noFill/>
          </a:ln>
        </p:spPr>
      </p:pic>
      <p:sp>
        <p:nvSpPr>
          <p:cNvPr id="124" name="CustomShape 1"/>
          <p:cNvSpPr/>
          <p:nvPr/>
        </p:nvSpPr>
        <p:spPr>
          <a:xfrm>
            <a:off x="6480000" y="1512000"/>
            <a:ext cx="1007280" cy="2447280"/>
          </a:xfrm>
          <a:prstGeom prst="ellipse">
            <a:avLst/>
          </a:prstGeom>
          <a:noFill/>
          <a:ln w="19080">
            <a:solidFill>
              <a:srgbClr val="004586"/>
            </a:solidFill>
            <a:round/>
          </a:ln>
        </p:spPr>
      </p:sp>
      <p:sp>
        <p:nvSpPr>
          <p:cNvPr id="125" name="CustomShape 2"/>
          <p:cNvSpPr/>
          <p:nvPr/>
        </p:nvSpPr>
        <p:spPr>
          <a:xfrm>
            <a:off x="720000" y="6984000"/>
            <a:ext cx="1151280" cy="345600"/>
          </a:xfrm>
          <a:prstGeom prst="rect">
            <a:avLst/>
          </a:prstGeom>
          <a:noFill/>
          <a:ln>
            <a:noFill/>
          </a:ln>
        </p:spPr>
        <p:txBody>
          <a:bodyPr lIns="90000" rIns="90000" tIns="45000" bIns="45000"/>
          <a:p>
            <a:r>
              <a:rPr lang="en-US">
                <a:latin typeface="Arial"/>
              </a:rPr>
              <a:t>DRIFT</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6" name="" descr=""/>
          <p:cNvPicPr/>
          <p:nvPr/>
        </p:nvPicPr>
        <p:blipFill>
          <a:blip r:embed="rId1"/>
          <a:stretch>
            <a:fillRect/>
          </a:stretch>
        </p:blipFill>
        <p:spPr>
          <a:xfrm>
            <a:off x="360" y="1080000"/>
            <a:ext cx="10078920" cy="5837040"/>
          </a:xfrm>
          <a:prstGeom prst="rect">
            <a:avLst/>
          </a:prstGeom>
          <a:ln>
            <a:noFill/>
          </a:ln>
        </p:spPr>
      </p:pic>
      <p:sp>
        <p:nvSpPr>
          <p:cNvPr id="127" name="CustomShape 1"/>
          <p:cNvSpPr/>
          <p:nvPr/>
        </p:nvSpPr>
        <p:spPr>
          <a:xfrm>
            <a:off x="8280000" y="1224000"/>
            <a:ext cx="647280" cy="4607280"/>
          </a:xfrm>
          <a:prstGeom prst="ellipse">
            <a:avLst/>
          </a:prstGeom>
          <a:noFill/>
          <a:ln w="19080">
            <a:solidFill>
              <a:srgbClr val="004586"/>
            </a:solidFill>
            <a:round/>
          </a:ln>
        </p:spPr>
      </p:sp>
      <p:sp>
        <p:nvSpPr>
          <p:cNvPr id="128" name="CustomShape 2"/>
          <p:cNvSpPr/>
          <p:nvPr/>
        </p:nvSpPr>
        <p:spPr>
          <a:xfrm>
            <a:off x="504000" y="7128000"/>
            <a:ext cx="9431280" cy="345600"/>
          </a:xfrm>
          <a:prstGeom prst="rect">
            <a:avLst/>
          </a:prstGeom>
          <a:noFill/>
          <a:ln>
            <a:noFill/>
          </a:ln>
        </p:spPr>
        <p:txBody>
          <a:bodyPr lIns="90000" rIns="90000" tIns="45000" bIns="45000"/>
          <a:p>
            <a:r>
              <a:rPr lang="en-US">
                <a:latin typeface="Arial"/>
              </a:rPr>
              <a:t>Fresh point not presents in the Hi-res (1hour) data  </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9" name="" descr=""/>
          <p:cNvPicPr/>
          <p:nvPr/>
        </p:nvPicPr>
        <p:blipFill>
          <a:blip r:embed="rId1"/>
          <a:stretch>
            <a:fillRect/>
          </a:stretch>
        </p:blipFill>
        <p:spPr>
          <a:xfrm>
            <a:off x="360" y="1080000"/>
            <a:ext cx="10078920" cy="5837040"/>
          </a:xfrm>
          <a:prstGeom prst="rect">
            <a:avLst/>
          </a:prstGeom>
          <a:ln>
            <a:noFill/>
          </a:ln>
        </p:spPr>
      </p:pic>
      <p:sp>
        <p:nvSpPr>
          <p:cNvPr id="130" name="CustomShape 1"/>
          <p:cNvSpPr/>
          <p:nvPr/>
        </p:nvSpPr>
        <p:spPr>
          <a:xfrm>
            <a:off x="936000" y="2952000"/>
            <a:ext cx="1007280" cy="3383280"/>
          </a:xfrm>
          <a:prstGeom prst="ellipse">
            <a:avLst/>
          </a:prstGeom>
          <a:noFill/>
          <a:ln w="19080">
            <a:solidFill>
              <a:srgbClr val="004586"/>
            </a:solidFill>
            <a:round/>
          </a:ln>
        </p:spPr>
      </p:sp>
      <p:sp>
        <p:nvSpPr>
          <p:cNvPr id="131" name="CustomShape 2"/>
          <p:cNvSpPr/>
          <p:nvPr/>
        </p:nvSpPr>
        <p:spPr>
          <a:xfrm>
            <a:off x="2808000" y="2736000"/>
            <a:ext cx="719280" cy="3383280"/>
          </a:xfrm>
          <a:prstGeom prst="ellipse">
            <a:avLst/>
          </a:prstGeom>
          <a:noFill/>
          <a:ln w="19080">
            <a:solidFill>
              <a:srgbClr val="004586"/>
            </a:solidFill>
            <a:round/>
          </a:ln>
        </p:spPr>
      </p:sp>
      <p:sp>
        <p:nvSpPr>
          <p:cNvPr id="132" name="CustomShape 3"/>
          <p:cNvSpPr/>
          <p:nvPr/>
        </p:nvSpPr>
        <p:spPr>
          <a:xfrm>
            <a:off x="2304000" y="2592000"/>
            <a:ext cx="359280" cy="3383280"/>
          </a:xfrm>
          <a:prstGeom prst="ellipse">
            <a:avLst/>
          </a:prstGeom>
          <a:noFill/>
          <a:ln w="19080">
            <a:solidFill>
              <a:srgbClr val="004586"/>
            </a:solidFill>
            <a:round/>
          </a:ln>
        </p:spPr>
      </p:sp>
      <p:sp>
        <p:nvSpPr>
          <p:cNvPr id="133" name="CustomShape 4"/>
          <p:cNvSpPr/>
          <p:nvPr/>
        </p:nvSpPr>
        <p:spPr>
          <a:xfrm>
            <a:off x="577800" y="7005960"/>
            <a:ext cx="1151280" cy="345600"/>
          </a:xfrm>
          <a:prstGeom prst="rect">
            <a:avLst/>
          </a:prstGeom>
          <a:noFill/>
          <a:ln>
            <a:noFill/>
          </a:ln>
        </p:spPr>
        <p:txBody>
          <a:bodyPr lIns="90000" rIns="90000" tIns="45000" bIns="45000"/>
          <a:p>
            <a:r>
              <a:rPr lang="en-US">
                <a:latin typeface="Arial"/>
              </a:rPr>
              <a:t>DRIFT</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4" name="" descr=""/>
          <p:cNvPicPr/>
          <p:nvPr/>
        </p:nvPicPr>
        <p:blipFill>
          <a:blip r:embed="rId1"/>
          <a:stretch>
            <a:fillRect/>
          </a:stretch>
        </p:blipFill>
        <p:spPr>
          <a:xfrm>
            <a:off x="360" y="1080000"/>
            <a:ext cx="10078920" cy="5837040"/>
          </a:xfrm>
          <a:prstGeom prst="rect">
            <a:avLst/>
          </a:prstGeom>
          <a:ln>
            <a:noFill/>
          </a:ln>
        </p:spPr>
      </p:pic>
      <p:sp>
        <p:nvSpPr>
          <p:cNvPr id="135" name="CustomShape 1"/>
          <p:cNvSpPr/>
          <p:nvPr/>
        </p:nvSpPr>
        <p:spPr>
          <a:xfrm>
            <a:off x="8496360" y="1296000"/>
            <a:ext cx="286920" cy="4750920"/>
          </a:xfrm>
          <a:prstGeom prst="ellipse">
            <a:avLst/>
          </a:prstGeom>
          <a:noFill/>
          <a:ln w="19080">
            <a:solidFill>
              <a:srgbClr val="004586"/>
            </a:solidFill>
            <a:round/>
          </a:ln>
        </p:spPr>
      </p:sp>
      <p:sp>
        <p:nvSpPr>
          <p:cNvPr id="136" name="CustomShape 2"/>
          <p:cNvSpPr/>
          <p:nvPr/>
        </p:nvSpPr>
        <p:spPr>
          <a:xfrm>
            <a:off x="504000" y="7128000"/>
            <a:ext cx="9431280" cy="345600"/>
          </a:xfrm>
          <a:prstGeom prst="rect">
            <a:avLst/>
          </a:prstGeom>
          <a:noFill/>
          <a:ln>
            <a:noFill/>
          </a:ln>
        </p:spPr>
        <p:txBody>
          <a:bodyPr lIns="90000" rIns="90000" tIns="45000" bIns="45000"/>
          <a:p>
            <a:r>
              <a:rPr lang="en-US">
                <a:latin typeface="Arial"/>
              </a:rPr>
              <a:t>Fresh point not present in the Hi-res (1hour) data  </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7" name="" descr=""/>
          <p:cNvPicPr/>
          <p:nvPr/>
        </p:nvPicPr>
        <p:blipFill>
          <a:blip r:embed="rId1"/>
          <a:stretch>
            <a:fillRect/>
          </a:stretch>
        </p:blipFill>
        <p:spPr>
          <a:xfrm>
            <a:off x="360" y="1080000"/>
            <a:ext cx="10078920" cy="5837040"/>
          </a:xfrm>
          <a:prstGeom prst="rect">
            <a:avLst/>
          </a:prstGeom>
          <a:ln>
            <a:noFill/>
          </a:ln>
        </p:spPr>
      </p:pic>
      <p:sp>
        <p:nvSpPr>
          <p:cNvPr id="138" name="CustomShape 1"/>
          <p:cNvSpPr/>
          <p:nvPr/>
        </p:nvSpPr>
        <p:spPr>
          <a:xfrm>
            <a:off x="7992000" y="1368000"/>
            <a:ext cx="1007280" cy="2735280"/>
          </a:xfrm>
          <a:prstGeom prst="ellipse">
            <a:avLst/>
          </a:prstGeom>
          <a:noFill/>
          <a:ln w="19080">
            <a:solidFill>
              <a:srgbClr val="004586"/>
            </a:solidFill>
            <a:round/>
          </a:ln>
        </p:spPr>
      </p:sp>
      <p:sp>
        <p:nvSpPr>
          <p:cNvPr id="139" name="CustomShape 2"/>
          <p:cNvSpPr/>
          <p:nvPr/>
        </p:nvSpPr>
        <p:spPr>
          <a:xfrm>
            <a:off x="720000" y="6984000"/>
            <a:ext cx="1151280" cy="345600"/>
          </a:xfrm>
          <a:prstGeom prst="rect">
            <a:avLst/>
          </a:prstGeom>
          <a:noFill/>
          <a:ln>
            <a:noFill/>
          </a:ln>
        </p:spPr>
        <p:txBody>
          <a:bodyPr lIns="90000" rIns="90000" tIns="45000" bIns="45000"/>
          <a:p>
            <a:r>
              <a:rPr lang="en-US">
                <a:latin typeface="Arial"/>
              </a:rPr>
              <a:t>DRIFT</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2" name="" descr=""/>
          <p:cNvPicPr/>
          <p:nvPr/>
        </p:nvPicPr>
        <p:blipFill>
          <a:blip r:embed="rId1"/>
          <a:stretch>
            <a:fillRect/>
          </a:stretch>
        </p:blipFill>
        <p:spPr>
          <a:xfrm>
            <a:off x="360" y="1080000"/>
            <a:ext cx="10078920" cy="5837040"/>
          </a:xfrm>
          <a:prstGeom prst="rect">
            <a:avLst/>
          </a:prstGeom>
          <a:ln>
            <a:noFill/>
          </a:ln>
        </p:spPr>
      </p:pic>
      <p:sp>
        <p:nvSpPr>
          <p:cNvPr id="83" name="CustomShape 1"/>
          <p:cNvSpPr/>
          <p:nvPr/>
        </p:nvSpPr>
        <p:spPr>
          <a:xfrm>
            <a:off x="7272000" y="1296000"/>
            <a:ext cx="1007280" cy="3383280"/>
          </a:xfrm>
          <a:prstGeom prst="ellipse">
            <a:avLst/>
          </a:prstGeom>
          <a:noFill/>
          <a:ln w="19080">
            <a:solidFill>
              <a:srgbClr val="004586"/>
            </a:solidFill>
            <a:round/>
          </a:ln>
        </p:spPr>
      </p:sp>
      <p:sp>
        <p:nvSpPr>
          <p:cNvPr id="84" name="CustomShape 2"/>
          <p:cNvSpPr/>
          <p:nvPr/>
        </p:nvSpPr>
        <p:spPr>
          <a:xfrm>
            <a:off x="288000" y="6885720"/>
            <a:ext cx="9791280" cy="345600"/>
          </a:xfrm>
          <a:prstGeom prst="rect">
            <a:avLst/>
          </a:prstGeom>
          <a:noFill/>
          <a:ln>
            <a:noFill/>
          </a:ln>
        </p:spPr>
        <p:txBody>
          <a:bodyPr lIns="90000" rIns="90000" tIns="45000" bIns="45000"/>
          <a:p>
            <a:r>
              <a:rPr lang="en-US">
                <a:latin typeface="Arial"/>
              </a:rPr>
              <a:t>HIGH SALTY SIGNAL : IS IT REAL ? SIMILAR SIGNAL AT 180W-2S, 180W-0N, 180W-5N, not seen in all satellite products</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0" name="" descr=""/>
          <p:cNvPicPr/>
          <p:nvPr/>
        </p:nvPicPr>
        <p:blipFill>
          <a:blip r:embed="rId1"/>
          <a:stretch>
            <a:fillRect/>
          </a:stretch>
        </p:blipFill>
        <p:spPr>
          <a:xfrm>
            <a:off x="360" y="1080000"/>
            <a:ext cx="10078920" cy="5837040"/>
          </a:xfrm>
          <a:prstGeom prst="rect">
            <a:avLst/>
          </a:prstGeom>
          <a:ln>
            <a:noFill/>
          </a:ln>
        </p:spPr>
      </p:pic>
      <p:sp>
        <p:nvSpPr>
          <p:cNvPr id="141" name="CustomShape 1"/>
          <p:cNvSpPr/>
          <p:nvPr/>
        </p:nvSpPr>
        <p:spPr>
          <a:xfrm>
            <a:off x="4752360" y="2160360"/>
            <a:ext cx="503280" cy="2087280"/>
          </a:xfrm>
          <a:prstGeom prst="ellipse">
            <a:avLst/>
          </a:prstGeom>
          <a:noFill/>
          <a:ln w="19080">
            <a:solidFill>
              <a:srgbClr val="004586"/>
            </a:solidFill>
            <a:round/>
          </a:ln>
        </p:spPr>
      </p:sp>
      <p:sp>
        <p:nvSpPr>
          <p:cNvPr id="142" name="CustomShape 2"/>
          <p:cNvSpPr/>
          <p:nvPr/>
        </p:nvSpPr>
        <p:spPr>
          <a:xfrm>
            <a:off x="720000" y="6984000"/>
            <a:ext cx="1151280" cy="345600"/>
          </a:xfrm>
          <a:prstGeom prst="rect">
            <a:avLst/>
          </a:prstGeom>
          <a:noFill/>
          <a:ln>
            <a:noFill/>
          </a:ln>
        </p:spPr>
        <p:txBody>
          <a:bodyPr lIns="90000" rIns="90000" tIns="45000" bIns="45000"/>
          <a:p>
            <a:r>
              <a:rPr lang="en-US">
                <a:latin typeface="Arial"/>
              </a:rPr>
              <a:t>DRIFT</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3" name="" descr=""/>
          <p:cNvPicPr/>
          <p:nvPr/>
        </p:nvPicPr>
        <p:blipFill>
          <a:blip r:embed="rId1"/>
          <a:stretch>
            <a:fillRect/>
          </a:stretch>
        </p:blipFill>
        <p:spPr>
          <a:xfrm>
            <a:off x="360" y="1080000"/>
            <a:ext cx="10078920" cy="5837040"/>
          </a:xfrm>
          <a:prstGeom prst="rect">
            <a:avLst/>
          </a:prstGeom>
          <a:ln>
            <a:noFill/>
          </a:ln>
        </p:spPr>
      </p:pic>
      <p:sp>
        <p:nvSpPr>
          <p:cNvPr id="144" name="CustomShape 1"/>
          <p:cNvSpPr/>
          <p:nvPr/>
        </p:nvSpPr>
        <p:spPr>
          <a:xfrm>
            <a:off x="1872000" y="3240000"/>
            <a:ext cx="1007280" cy="2735280"/>
          </a:xfrm>
          <a:prstGeom prst="ellipse">
            <a:avLst/>
          </a:prstGeom>
          <a:noFill/>
          <a:ln w="19080">
            <a:solidFill>
              <a:srgbClr val="004586"/>
            </a:solidFill>
            <a:round/>
          </a:ln>
        </p:spPr>
      </p:sp>
      <p:sp>
        <p:nvSpPr>
          <p:cNvPr id="145" name="CustomShape 2"/>
          <p:cNvSpPr/>
          <p:nvPr/>
        </p:nvSpPr>
        <p:spPr>
          <a:xfrm>
            <a:off x="720000" y="6984000"/>
            <a:ext cx="1151280" cy="345600"/>
          </a:xfrm>
          <a:prstGeom prst="rect">
            <a:avLst/>
          </a:prstGeom>
          <a:noFill/>
          <a:ln>
            <a:noFill/>
          </a:ln>
        </p:spPr>
        <p:txBody>
          <a:bodyPr lIns="90000" rIns="90000" tIns="45000" bIns="45000"/>
          <a:p>
            <a:r>
              <a:rPr lang="en-US">
                <a:latin typeface="Arial"/>
              </a:rPr>
              <a:t>DRIFT</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 name="" descr=""/>
          <p:cNvPicPr/>
          <p:nvPr/>
        </p:nvPicPr>
        <p:blipFill>
          <a:blip r:embed="rId1"/>
          <a:stretch>
            <a:fillRect/>
          </a:stretch>
        </p:blipFill>
        <p:spPr>
          <a:xfrm>
            <a:off x="0" y="1080000"/>
            <a:ext cx="10078920" cy="5837040"/>
          </a:xfrm>
          <a:prstGeom prst="rect">
            <a:avLst/>
          </a:prstGeom>
          <a:ln>
            <a:noFill/>
          </a:ln>
        </p:spPr>
      </p:pic>
      <p:sp>
        <p:nvSpPr>
          <p:cNvPr id="86" name="CustomShape 1"/>
          <p:cNvSpPr/>
          <p:nvPr/>
        </p:nvSpPr>
        <p:spPr>
          <a:xfrm>
            <a:off x="2232000" y="1584000"/>
            <a:ext cx="2231280" cy="4895640"/>
          </a:xfrm>
          <a:prstGeom prst="ellipse">
            <a:avLst/>
          </a:prstGeom>
          <a:noFill/>
          <a:ln w="19080">
            <a:solidFill>
              <a:srgbClr val="004586"/>
            </a:solidFill>
            <a:round/>
          </a:ln>
        </p:spPr>
      </p:sp>
      <p:sp>
        <p:nvSpPr>
          <p:cNvPr id="87" name="CustomShape 2"/>
          <p:cNvSpPr/>
          <p:nvPr/>
        </p:nvSpPr>
        <p:spPr>
          <a:xfrm>
            <a:off x="720000" y="6984000"/>
            <a:ext cx="1151280" cy="345600"/>
          </a:xfrm>
          <a:prstGeom prst="rect">
            <a:avLst/>
          </a:prstGeom>
          <a:noFill/>
          <a:ln>
            <a:noFill/>
          </a:ln>
        </p:spPr>
        <p:txBody>
          <a:bodyPr lIns="90000" rIns="90000" tIns="45000" bIns="45000"/>
          <a:p>
            <a:r>
              <a:rPr lang="en-US">
                <a:latin typeface="Arial"/>
              </a:rPr>
              <a:t>DRIFT</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8" name="" descr=""/>
          <p:cNvPicPr/>
          <p:nvPr/>
        </p:nvPicPr>
        <p:blipFill>
          <a:blip r:embed="rId1"/>
          <a:stretch>
            <a:fillRect/>
          </a:stretch>
        </p:blipFill>
        <p:spPr>
          <a:xfrm>
            <a:off x="360" y="1080000"/>
            <a:ext cx="10078920" cy="5837040"/>
          </a:xfrm>
          <a:prstGeom prst="rect">
            <a:avLst/>
          </a:prstGeom>
          <a:ln>
            <a:noFill/>
          </a:ln>
        </p:spPr>
      </p:pic>
      <p:sp>
        <p:nvSpPr>
          <p:cNvPr id="89" name="CustomShape 1"/>
          <p:cNvSpPr/>
          <p:nvPr/>
        </p:nvSpPr>
        <p:spPr>
          <a:xfrm>
            <a:off x="2088360" y="1296360"/>
            <a:ext cx="1007280" cy="4247280"/>
          </a:xfrm>
          <a:prstGeom prst="ellipse">
            <a:avLst/>
          </a:prstGeom>
          <a:noFill/>
          <a:ln w="19080">
            <a:solidFill>
              <a:srgbClr val="004586"/>
            </a:solidFill>
            <a:round/>
          </a:ln>
        </p:spPr>
      </p:sp>
      <p:sp>
        <p:nvSpPr>
          <p:cNvPr id="90" name="CustomShape 2"/>
          <p:cNvSpPr/>
          <p:nvPr/>
        </p:nvSpPr>
        <p:spPr>
          <a:xfrm>
            <a:off x="7272360" y="1296360"/>
            <a:ext cx="1007280" cy="2230920"/>
          </a:xfrm>
          <a:prstGeom prst="ellipse">
            <a:avLst/>
          </a:prstGeom>
          <a:noFill/>
          <a:ln w="19080">
            <a:solidFill>
              <a:srgbClr val="004586"/>
            </a:solidFill>
            <a:round/>
          </a:ln>
        </p:spPr>
      </p:sp>
      <p:sp>
        <p:nvSpPr>
          <p:cNvPr id="91" name="CustomShape 3"/>
          <p:cNvSpPr/>
          <p:nvPr/>
        </p:nvSpPr>
        <p:spPr>
          <a:xfrm>
            <a:off x="576000" y="7128000"/>
            <a:ext cx="7127280" cy="345600"/>
          </a:xfrm>
          <a:prstGeom prst="rect">
            <a:avLst/>
          </a:prstGeom>
          <a:noFill/>
          <a:ln>
            <a:noFill/>
          </a:ln>
        </p:spPr>
        <p:txBody>
          <a:bodyPr lIns="90000" rIns="90000" tIns="45000" bIns="45000"/>
          <a:p>
            <a:r>
              <a:rPr lang="en-US">
                <a:latin typeface="Arial"/>
              </a:rPr>
              <a:t>HIGH SALTY SIGNALS</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2" name="" descr=""/>
          <p:cNvPicPr/>
          <p:nvPr/>
        </p:nvPicPr>
        <p:blipFill>
          <a:blip r:embed="rId1"/>
          <a:stretch>
            <a:fillRect/>
          </a:stretch>
        </p:blipFill>
        <p:spPr>
          <a:xfrm>
            <a:off x="360" y="1080000"/>
            <a:ext cx="10078920" cy="5837040"/>
          </a:xfrm>
          <a:prstGeom prst="rect">
            <a:avLst/>
          </a:prstGeom>
          <a:ln>
            <a:noFill/>
          </a:ln>
        </p:spPr>
      </p:pic>
      <p:sp>
        <p:nvSpPr>
          <p:cNvPr id="93" name="CustomShape 1"/>
          <p:cNvSpPr/>
          <p:nvPr/>
        </p:nvSpPr>
        <p:spPr>
          <a:xfrm>
            <a:off x="6552000" y="1296360"/>
            <a:ext cx="1007280" cy="3383280"/>
          </a:xfrm>
          <a:prstGeom prst="ellipse">
            <a:avLst/>
          </a:prstGeom>
          <a:noFill/>
          <a:ln w="19080">
            <a:solidFill>
              <a:srgbClr val="004586"/>
            </a:solidFill>
            <a:round/>
          </a:ln>
        </p:spPr>
      </p:sp>
      <p:sp>
        <p:nvSpPr>
          <p:cNvPr id="94" name="CustomShape 2"/>
          <p:cNvSpPr/>
          <p:nvPr/>
        </p:nvSpPr>
        <p:spPr>
          <a:xfrm>
            <a:off x="720000" y="720000"/>
            <a:ext cx="1007280" cy="3383280"/>
          </a:xfrm>
          <a:prstGeom prst="ellipse">
            <a:avLst/>
          </a:prstGeom>
          <a:noFill/>
          <a:ln w="19080">
            <a:solidFill>
              <a:srgbClr val="004586"/>
            </a:solidFill>
            <a:round/>
          </a:ln>
        </p:spPr>
      </p:sp>
      <p:sp>
        <p:nvSpPr>
          <p:cNvPr id="95" name="CustomShape 3"/>
          <p:cNvSpPr/>
          <p:nvPr/>
        </p:nvSpPr>
        <p:spPr>
          <a:xfrm>
            <a:off x="576000" y="7128000"/>
            <a:ext cx="7127280" cy="345600"/>
          </a:xfrm>
          <a:prstGeom prst="rect">
            <a:avLst/>
          </a:prstGeom>
          <a:noFill/>
          <a:ln>
            <a:noFill/>
          </a:ln>
        </p:spPr>
        <p:txBody>
          <a:bodyPr lIns="90000" rIns="90000" tIns="45000" bIns="45000"/>
          <a:p>
            <a:r>
              <a:rPr lang="en-US">
                <a:latin typeface="Arial"/>
              </a:rPr>
              <a:t>HIGH SALTY SIGNALS</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6" name="" descr=""/>
          <p:cNvPicPr/>
          <p:nvPr/>
        </p:nvPicPr>
        <p:blipFill>
          <a:blip r:embed="rId1"/>
          <a:stretch>
            <a:fillRect/>
          </a:stretch>
        </p:blipFill>
        <p:spPr>
          <a:xfrm>
            <a:off x="360" y="1080000"/>
            <a:ext cx="10078920" cy="5837040"/>
          </a:xfrm>
          <a:prstGeom prst="rect">
            <a:avLst/>
          </a:prstGeom>
          <a:ln>
            <a:noFill/>
          </a:ln>
        </p:spPr>
      </p:pic>
      <p:sp>
        <p:nvSpPr>
          <p:cNvPr id="97" name="CustomShape 1"/>
          <p:cNvSpPr/>
          <p:nvPr/>
        </p:nvSpPr>
        <p:spPr>
          <a:xfrm>
            <a:off x="504000" y="1152000"/>
            <a:ext cx="1007280" cy="1943280"/>
          </a:xfrm>
          <a:prstGeom prst="ellipse">
            <a:avLst/>
          </a:prstGeom>
          <a:noFill/>
          <a:ln w="19080">
            <a:solidFill>
              <a:srgbClr val="004586"/>
            </a:solidFill>
            <a:round/>
          </a:ln>
        </p:spPr>
      </p:sp>
      <p:sp>
        <p:nvSpPr>
          <p:cNvPr id="98" name="CustomShape 2"/>
          <p:cNvSpPr/>
          <p:nvPr/>
        </p:nvSpPr>
        <p:spPr>
          <a:xfrm>
            <a:off x="720000" y="6984000"/>
            <a:ext cx="1151280" cy="345600"/>
          </a:xfrm>
          <a:prstGeom prst="rect">
            <a:avLst/>
          </a:prstGeom>
          <a:noFill/>
          <a:ln>
            <a:noFill/>
          </a:ln>
        </p:spPr>
        <p:txBody>
          <a:bodyPr lIns="90000" rIns="90000" tIns="45000" bIns="45000"/>
          <a:p>
            <a:r>
              <a:rPr lang="en-US">
                <a:latin typeface="Arial"/>
              </a:rPr>
              <a:t>DRIFT</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9" name="" descr=""/>
          <p:cNvPicPr/>
          <p:nvPr/>
        </p:nvPicPr>
        <p:blipFill>
          <a:blip r:embed="rId1"/>
          <a:stretch>
            <a:fillRect/>
          </a:stretch>
        </p:blipFill>
        <p:spPr>
          <a:xfrm>
            <a:off x="360" y="1080000"/>
            <a:ext cx="10078920" cy="5837040"/>
          </a:xfrm>
          <a:prstGeom prst="rect">
            <a:avLst/>
          </a:prstGeom>
          <a:ln>
            <a:noFill/>
          </a:ln>
        </p:spPr>
      </p:pic>
      <p:sp>
        <p:nvSpPr>
          <p:cNvPr id="100" name="CustomShape 1"/>
          <p:cNvSpPr/>
          <p:nvPr/>
        </p:nvSpPr>
        <p:spPr>
          <a:xfrm>
            <a:off x="648000" y="1224000"/>
            <a:ext cx="1007280" cy="2447280"/>
          </a:xfrm>
          <a:prstGeom prst="ellipse">
            <a:avLst/>
          </a:prstGeom>
          <a:noFill/>
          <a:ln w="19080">
            <a:solidFill>
              <a:srgbClr val="004586"/>
            </a:solidFill>
            <a:round/>
          </a:ln>
        </p:spPr>
      </p:sp>
      <p:sp>
        <p:nvSpPr>
          <p:cNvPr id="101" name="CustomShape 2"/>
          <p:cNvSpPr/>
          <p:nvPr/>
        </p:nvSpPr>
        <p:spPr>
          <a:xfrm>
            <a:off x="576000" y="7128000"/>
            <a:ext cx="7127280" cy="345600"/>
          </a:xfrm>
          <a:prstGeom prst="rect">
            <a:avLst/>
          </a:prstGeom>
          <a:noFill/>
          <a:ln>
            <a:noFill/>
          </a:ln>
        </p:spPr>
        <p:txBody>
          <a:bodyPr lIns="90000" rIns="90000" tIns="45000" bIns="45000"/>
          <a:p>
            <a:r>
              <a:rPr lang="en-US">
                <a:latin typeface="Arial"/>
              </a:rPr>
              <a:t>HIGH SALTY SIGNAL</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2" name="" descr=""/>
          <p:cNvPicPr/>
          <p:nvPr/>
        </p:nvPicPr>
        <p:blipFill>
          <a:blip r:embed="rId1"/>
          <a:stretch>
            <a:fillRect/>
          </a:stretch>
        </p:blipFill>
        <p:spPr>
          <a:xfrm>
            <a:off x="360" y="1080000"/>
            <a:ext cx="10078920" cy="5837040"/>
          </a:xfrm>
          <a:prstGeom prst="rect">
            <a:avLst/>
          </a:prstGeom>
          <a:ln>
            <a:noFill/>
          </a:ln>
        </p:spPr>
      </p:pic>
      <p:sp>
        <p:nvSpPr>
          <p:cNvPr id="103" name="CustomShape 1"/>
          <p:cNvSpPr/>
          <p:nvPr/>
        </p:nvSpPr>
        <p:spPr>
          <a:xfrm>
            <a:off x="6984000" y="1296360"/>
            <a:ext cx="1007280" cy="3383280"/>
          </a:xfrm>
          <a:prstGeom prst="ellipse">
            <a:avLst/>
          </a:prstGeom>
          <a:noFill/>
          <a:ln w="19080">
            <a:solidFill>
              <a:srgbClr val="004586"/>
            </a:solidFill>
            <a:round/>
          </a:ln>
        </p:spPr>
      </p:sp>
      <p:sp>
        <p:nvSpPr>
          <p:cNvPr id="104" name="CustomShape 2"/>
          <p:cNvSpPr/>
          <p:nvPr/>
        </p:nvSpPr>
        <p:spPr>
          <a:xfrm>
            <a:off x="576000" y="7128000"/>
            <a:ext cx="7127280" cy="345600"/>
          </a:xfrm>
          <a:prstGeom prst="rect">
            <a:avLst/>
          </a:prstGeom>
          <a:noFill/>
          <a:ln>
            <a:noFill/>
          </a:ln>
        </p:spPr>
        <p:txBody>
          <a:bodyPr lIns="90000" rIns="90000" tIns="45000" bIns="45000"/>
          <a:p>
            <a:r>
              <a:rPr lang="en-US">
                <a:latin typeface="Arial"/>
              </a:rPr>
              <a:t>VERY HIGH SALTY SIGNALS</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5" name="" descr=""/>
          <p:cNvPicPr/>
          <p:nvPr/>
        </p:nvPicPr>
        <p:blipFill>
          <a:blip r:embed="rId1"/>
          <a:stretch>
            <a:fillRect/>
          </a:stretch>
        </p:blipFill>
        <p:spPr>
          <a:xfrm>
            <a:off x="360" y="1080000"/>
            <a:ext cx="10078920" cy="5837040"/>
          </a:xfrm>
          <a:prstGeom prst="rect">
            <a:avLst/>
          </a:prstGeom>
          <a:ln>
            <a:noFill/>
          </a:ln>
        </p:spPr>
      </p:pic>
      <p:sp>
        <p:nvSpPr>
          <p:cNvPr id="106" name="CustomShape 1"/>
          <p:cNvSpPr/>
          <p:nvPr/>
        </p:nvSpPr>
        <p:spPr>
          <a:xfrm>
            <a:off x="7272360" y="1296360"/>
            <a:ext cx="1007280" cy="1654920"/>
          </a:xfrm>
          <a:prstGeom prst="ellipse">
            <a:avLst/>
          </a:prstGeom>
          <a:noFill/>
          <a:ln w="19080">
            <a:solidFill>
              <a:srgbClr val="004586"/>
            </a:solidFill>
            <a:round/>
          </a:ln>
        </p:spPr>
      </p:sp>
      <p:sp>
        <p:nvSpPr>
          <p:cNvPr id="107" name="CustomShape 2"/>
          <p:cNvSpPr/>
          <p:nvPr/>
        </p:nvSpPr>
        <p:spPr>
          <a:xfrm>
            <a:off x="576000" y="7128000"/>
            <a:ext cx="7127280" cy="345600"/>
          </a:xfrm>
          <a:prstGeom prst="rect">
            <a:avLst/>
          </a:prstGeom>
          <a:noFill/>
          <a:ln>
            <a:noFill/>
          </a:ln>
        </p:spPr>
        <p:txBody>
          <a:bodyPr lIns="90000" rIns="90000" tIns="45000" bIns="45000"/>
          <a:p>
            <a:r>
              <a:rPr lang="en-US">
                <a:latin typeface="Arial"/>
              </a:rPr>
              <a:t>HIGH SALTY SIGNALS</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