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08" r:id="rId4"/>
    <p:sldId id="336" r:id="rId5"/>
    <p:sldId id="339" r:id="rId6"/>
    <p:sldId id="337" r:id="rId7"/>
    <p:sldId id="324" r:id="rId8"/>
    <p:sldId id="325" r:id="rId9"/>
    <p:sldId id="326" r:id="rId10"/>
    <p:sldId id="327" r:id="rId11"/>
    <p:sldId id="328" r:id="rId12"/>
    <p:sldId id="335" r:id="rId13"/>
    <p:sldId id="329" r:id="rId14"/>
    <p:sldId id="330" r:id="rId15"/>
    <p:sldId id="331" r:id="rId16"/>
    <p:sldId id="332" r:id="rId17"/>
    <p:sldId id="333" r:id="rId18"/>
    <p:sldId id="334" r:id="rId19"/>
    <p:sldId id="323" r:id="rId20"/>
    <p:sldId id="319" r:id="rId21"/>
    <p:sldId id="310" r:id="rId22"/>
    <p:sldId id="311" r:id="rId23"/>
    <p:sldId id="312" r:id="rId24"/>
    <p:sldId id="313" r:id="rId25"/>
    <p:sldId id="315" r:id="rId26"/>
    <p:sldId id="314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1B32-A44F-4BF0-A5D5-51D049792A26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EE3F-003A-4215-9777-DAB1D505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88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1B32-A44F-4BF0-A5D5-51D049792A26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EE3F-003A-4215-9777-DAB1D505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91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1B32-A44F-4BF0-A5D5-51D049792A26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EE3F-003A-4215-9777-DAB1D505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55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1B32-A44F-4BF0-A5D5-51D049792A26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EE3F-003A-4215-9777-DAB1D505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61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1B32-A44F-4BF0-A5D5-51D049792A26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EE3F-003A-4215-9777-DAB1D505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9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1B32-A44F-4BF0-A5D5-51D049792A26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EE3F-003A-4215-9777-DAB1D505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90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1B32-A44F-4BF0-A5D5-51D049792A26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EE3F-003A-4215-9777-DAB1D505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96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1B32-A44F-4BF0-A5D5-51D049792A26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EE3F-003A-4215-9777-DAB1D505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03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1B32-A44F-4BF0-A5D5-51D049792A26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EE3F-003A-4215-9777-DAB1D505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15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1B32-A44F-4BF0-A5D5-51D049792A26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EE3F-003A-4215-9777-DAB1D505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19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1B32-A44F-4BF0-A5D5-51D049792A26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EE3F-003A-4215-9777-DAB1D505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8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1B32-A44F-4BF0-A5D5-51D049792A26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AEE3F-003A-4215-9777-DAB1D505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26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49522" y="1510567"/>
            <a:ext cx="12323808" cy="2387600"/>
          </a:xfrm>
        </p:spPr>
        <p:txBody>
          <a:bodyPr>
            <a:normAutofit fontScale="90000"/>
          </a:bodyPr>
          <a:lstStyle/>
          <a:p>
            <a:r>
              <a:rPr lang="fr-FR" sz="4400" b="1" dirty="0" smtClean="0"/>
              <a:t>Roadmap for the</a:t>
            </a:r>
            <a:br>
              <a:rPr lang="fr-FR" sz="4400" b="1" dirty="0" smtClean="0"/>
            </a:br>
            <a:r>
              <a:rPr lang="fr-FR" sz="4400" b="1" dirty="0" smtClean="0"/>
              <a:t>« SMOS Pilot-Mission Exploitation Platform (Pi-MEP) »</a:t>
            </a:r>
            <a:br>
              <a:rPr lang="fr-FR" sz="4400" b="1" dirty="0" smtClean="0"/>
            </a:br>
            <a:r>
              <a:rPr lang="fr-FR" sz="2700" dirty="0" smtClean="0"/>
              <a:t>Nicolas </a:t>
            </a:r>
            <a:r>
              <a:rPr lang="fr-FR" sz="2700" dirty="0" err="1" smtClean="0"/>
              <a:t>Reul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9604" y="1876486"/>
            <a:ext cx="9144000" cy="1655762"/>
          </a:xfrm>
        </p:spPr>
        <p:txBody>
          <a:bodyPr/>
          <a:lstStyle/>
          <a:p>
            <a:r>
              <a:rPr lang="fr-FR" dirty="0" smtClean="0"/>
              <a:t>SMOS SAG CM2-24 May 2018</a:t>
            </a:r>
            <a:endParaRPr lang="fr-FR" dirty="0"/>
          </a:p>
        </p:txBody>
      </p:sp>
      <p:sp>
        <p:nvSpPr>
          <p:cNvPr id="7" name="AutoShape 4" descr="https://www.catds.fr/var/storage/images/medias-ifremer/medias-catds/logos/logo_catds_transparent_large_sans_texte/1458464-2-eng-GB/logo_catds_transparent_large_sans_texte_logo_mai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170" y="5357988"/>
            <a:ext cx="3197225" cy="12133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189" y="5542975"/>
            <a:ext cx="2829615" cy="1052291"/>
          </a:xfrm>
          <a:prstGeom prst="rect">
            <a:avLst/>
          </a:prstGeom>
        </p:spPr>
      </p:pic>
      <p:pic>
        <p:nvPicPr>
          <p:cNvPr id="8" name="Picture 3" descr="41_digital_logo_grey_H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08" y="5641956"/>
            <a:ext cx="1952365" cy="95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23.png" descr="SMOS_PiMEP_colour_positive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820299" y="2704367"/>
            <a:ext cx="4955540" cy="20154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034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636"/>
            <a:ext cx="12192000" cy="53341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422" y="761927"/>
            <a:ext cx="7875726" cy="42047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4959" y="70769"/>
            <a:ext cx="8116389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79259" y="188709"/>
            <a:ext cx="8523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Temporal Spectral Analyses at moorings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2534194" y="2786744"/>
            <a:ext cx="894806" cy="1984039"/>
          </a:xfrm>
          <a:prstGeom prst="straightConnector1">
            <a:avLst/>
          </a:prstGeom>
          <a:ln w="41275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88" y="1079294"/>
            <a:ext cx="7198427" cy="4065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469" y="1197235"/>
            <a:ext cx="50722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ea typeface="Cambria" panose="02040503050406030204" pitchFamily="18" charset="0"/>
                <a:cs typeface="Cambria" panose="02040503050406030204" pitchFamily="18" charset="0"/>
              </a:rPr>
              <a:t>Using the mooring MDB time series as input,  the code will generate for each mooring</a:t>
            </a:r>
            <a:r>
              <a:rPr lang="en-GB" dirty="0" smtClean="0"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fr-FR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GB" dirty="0"/>
              <a:t>A plot of </a:t>
            </a:r>
            <a:r>
              <a:rPr lang="en-GB" b="1" dirty="0"/>
              <a:t>a map showing the location of the mooring considered </a:t>
            </a:r>
            <a:r>
              <a:rPr lang="en-GB" dirty="0"/>
              <a:t>(indicated by a green dot and included in the title as </a:t>
            </a:r>
            <a:r>
              <a:rPr lang="en-GB" dirty="0" err="1"/>
              <a:t>lon</a:t>
            </a:r>
            <a:r>
              <a:rPr lang="en-GB" dirty="0"/>
              <a:t>/</a:t>
            </a:r>
            <a:r>
              <a:rPr lang="en-GB" dirty="0" err="1"/>
              <a:t>lat</a:t>
            </a:r>
            <a:r>
              <a:rPr lang="en-GB" dirty="0"/>
              <a:t> coordinates</a:t>
            </a:r>
            <a:r>
              <a:rPr lang="en-GB" dirty="0" smtClean="0"/>
              <a:t>),</a:t>
            </a:r>
          </a:p>
          <a:p>
            <a:pPr lvl="0"/>
            <a:endParaRPr lang="fr-FR" dirty="0"/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GB" b="1" dirty="0"/>
              <a:t>A time series plot </a:t>
            </a:r>
            <a:r>
              <a:rPr lang="en-GB" dirty="0"/>
              <a:t>of the co-localized satellite SSS data, mooring </a:t>
            </a:r>
            <a:r>
              <a:rPr lang="en-GB" dirty="0" smtClean="0"/>
              <a:t>SSS, model SSS </a:t>
            </a:r>
            <a:r>
              <a:rPr lang="en-GB" dirty="0"/>
              <a:t>and ISAS field interpolated at the mooring </a:t>
            </a:r>
            <a:r>
              <a:rPr lang="en-GB" dirty="0" smtClean="0"/>
              <a:t>location</a:t>
            </a:r>
          </a:p>
          <a:p>
            <a:pPr marL="342900" lvl="0" indent="-342900">
              <a:buFont typeface="Symbol" panose="05050102010706020507" pitchFamily="18" charset="2"/>
              <a:buChar char="-"/>
            </a:pPr>
            <a:endParaRPr lang="en-GB" u="none" strike="noStrike" dirty="0">
              <a:effectLst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dirty="0"/>
              <a:t>if the mooring time series is long enough (some moorings have little valid data), the </a:t>
            </a:r>
            <a:r>
              <a:rPr lang="en-GB" dirty="0" smtClean="0"/>
              <a:t>platform </a:t>
            </a:r>
            <a:r>
              <a:rPr lang="en-GB" dirty="0"/>
              <a:t>will generate a </a:t>
            </a:r>
            <a:r>
              <a:rPr lang="en-GB" b="1" dirty="0"/>
              <a:t>temporal power spectrum of the mooring SSS</a:t>
            </a:r>
            <a:r>
              <a:rPr lang="en-GB" dirty="0"/>
              <a:t>, Satellite SSS </a:t>
            </a:r>
            <a:r>
              <a:rPr lang="en-GB" dirty="0" smtClean="0"/>
              <a:t>model SSS (</a:t>
            </a:r>
            <a:r>
              <a:rPr lang="en-GB" dirty="0" err="1" smtClean="0"/>
              <a:t>hycom</a:t>
            </a:r>
            <a:r>
              <a:rPr lang="en-GB" dirty="0" smtClean="0"/>
              <a:t>, CMEMS) and </a:t>
            </a:r>
            <a:r>
              <a:rPr lang="en-GB" dirty="0"/>
              <a:t>ISAS time </a:t>
            </a:r>
            <a:r>
              <a:rPr lang="en-GB" dirty="0" smtClean="0"/>
              <a:t>series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fr-FR" dirty="0"/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fr-FR" b="1" u="none" strike="noStrike" dirty="0" smtClean="0">
                <a:effectLst/>
              </a:rPr>
              <a:t>An </a:t>
            </a:r>
            <a:r>
              <a:rPr lang="fr-FR" b="1" u="none" strike="noStrike" dirty="0" err="1" smtClean="0">
                <a:effectLst/>
              </a:rPr>
              <a:t>average</a:t>
            </a:r>
            <a:r>
              <a:rPr lang="fr-FR" b="1" u="none" strike="noStrike" dirty="0" smtClean="0">
                <a:effectLst/>
              </a:rPr>
              <a:t> of the power </a:t>
            </a:r>
            <a:r>
              <a:rPr lang="fr-FR" b="1" u="none" strike="noStrike" dirty="0" err="1" smtClean="0">
                <a:effectLst/>
              </a:rPr>
              <a:t>spectra</a:t>
            </a:r>
            <a:r>
              <a:rPr lang="fr-FR" b="1" u="none" strike="noStrike" dirty="0" smtClean="0">
                <a:effectLst/>
              </a:rPr>
              <a:t> </a:t>
            </a:r>
            <a:r>
              <a:rPr lang="fr-FR" u="none" strike="noStrike" dirty="0" smtClean="0">
                <a:effectLst/>
              </a:rPr>
              <a:t>over all </a:t>
            </a:r>
            <a:r>
              <a:rPr lang="fr-FR" u="none" strike="noStrike" dirty="0" err="1" smtClean="0">
                <a:effectLst/>
              </a:rPr>
              <a:t>moorings</a:t>
            </a:r>
            <a:r>
              <a:rPr lang="fr-FR" u="none" strike="noStrike" dirty="0" smtClean="0">
                <a:effectLst/>
              </a:rPr>
              <a:t> </a:t>
            </a:r>
            <a:r>
              <a:rPr lang="fr-FR" u="none" strike="noStrike" dirty="0" err="1" smtClean="0">
                <a:effectLst/>
              </a:rPr>
              <a:t>from</a:t>
            </a:r>
            <a:r>
              <a:rPr lang="fr-FR" u="none" strike="noStrike" dirty="0" smtClean="0">
                <a:effectLst/>
              </a:rPr>
              <a:t> the </a:t>
            </a:r>
            <a:r>
              <a:rPr lang="fr-FR" u="none" strike="noStrike" dirty="0" err="1" smtClean="0">
                <a:effectLst/>
              </a:rPr>
              <a:t>same</a:t>
            </a:r>
            <a:r>
              <a:rPr lang="fr-FR" u="none" strike="noStrike" dirty="0" smtClean="0">
                <a:effectLst/>
              </a:rPr>
              <a:t> basin (TAO, Pirata, Rama)</a:t>
            </a:r>
            <a:endParaRPr lang="fr-FR" u="none" strike="noStrike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4959" y="70769"/>
            <a:ext cx="8116389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79259" y="188709"/>
            <a:ext cx="8523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Temporal Spectral Analyses at moorings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5894" y="1660558"/>
            <a:ext cx="8299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first outputs of </a:t>
            </a:r>
            <a:r>
              <a:rPr lang="en-US" dirty="0" smtClean="0"/>
              <a:t>spatial spectrum analysis </a:t>
            </a:r>
            <a:r>
              <a:rPr lang="en-US" dirty="0"/>
              <a:t>will be for each Pi-MEP validation region :</a:t>
            </a:r>
          </a:p>
          <a:p>
            <a:r>
              <a:rPr lang="en-US" dirty="0"/>
              <a:t> </a:t>
            </a:r>
          </a:p>
          <a:p>
            <a:r>
              <a:rPr lang="en-US" dirty="0" smtClean="0"/>
              <a:t>-A </a:t>
            </a:r>
            <a:r>
              <a:rPr lang="en-US" b="1" dirty="0"/>
              <a:t>plot of the PSD of  the satellite SSS product together with the PSD from ISAS and from an ocean model (MERCATOR or HYCOM), for each direction (zonal and meridional)</a:t>
            </a:r>
          </a:p>
          <a:p>
            <a:endParaRPr lang="en-US" dirty="0"/>
          </a:p>
          <a:p>
            <a:r>
              <a:rPr lang="en-US" dirty="0" smtClean="0"/>
              <a:t>-</a:t>
            </a:r>
            <a:r>
              <a:rPr lang="en-US" b="1" dirty="0" smtClean="0"/>
              <a:t>A </a:t>
            </a:r>
            <a:r>
              <a:rPr lang="en-US" b="1" dirty="0" err="1"/>
              <a:t>NetCDF</a:t>
            </a:r>
            <a:r>
              <a:rPr lang="en-US" b="1" dirty="0"/>
              <a:t> file of the PSD </a:t>
            </a:r>
            <a:r>
              <a:rPr lang="en-US" dirty="0"/>
              <a:t>for each of the core satellite SSS products together with the PSD from ISAS data and from an ocean model, for each direction (zonal and meridional)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4959" y="70769"/>
            <a:ext cx="9566745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79259" y="188709"/>
            <a:ext cx="967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Spatial Spectral Analyses in Each </a:t>
            </a:r>
            <a:r>
              <a:rPr lang="en-US" sz="2800" dirty="0" err="1" smtClean="0">
                <a:solidFill>
                  <a:schemeClr val="bg1"/>
                </a:solidFill>
              </a:rPr>
              <a:t>PiMep</a:t>
            </a:r>
            <a:r>
              <a:rPr lang="en-US" sz="2800" dirty="0" smtClean="0">
                <a:solidFill>
                  <a:schemeClr val="bg1"/>
                </a:solidFill>
              </a:rPr>
              <a:t> Regions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393"/>
            <a:ext cx="12192000" cy="61304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4959" y="70769"/>
            <a:ext cx="9566745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479259" y="188709"/>
            <a:ext cx="967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Spatial Spectral Analyses: sat SSS versus TSG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784"/>
            <a:ext cx="12192000" cy="53704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4959" y="70769"/>
            <a:ext cx="9566745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479259" y="188709"/>
            <a:ext cx="967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Spatial Spectral Analyses: sat SSS versus TSG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8" y="1327366"/>
            <a:ext cx="11386930" cy="55306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4959" y="70769"/>
            <a:ext cx="9566745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479259" y="188709"/>
            <a:ext cx="967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Spatial Spectral Analyses: sat SSS versus TSG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35" y="0"/>
            <a:ext cx="8574818" cy="67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345" y="0"/>
            <a:ext cx="6273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99" y="0"/>
            <a:ext cx="7316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574" y="105603"/>
            <a:ext cx="7345018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796209" y="223543"/>
            <a:ext cx="6135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web services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23" y="1140558"/>
            <a:ext cx="11681377" cy="40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574" y="105603"/>
            <a:ext cx="7345018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796209" y="223543"/>
            <a:ext cx="6135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Towards the Pre-Operational Platform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9530" y="2978330"/>
            <a:ext cx="5045081" cy="1647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6615" y="1340352"/>
            <a:ext cx="48809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phases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dirty="0" smtClean="0"/>
              <a:t> Test Platform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Collect</a:t>
            </a:r>
            <a:r>
              <a:rPr lang="fr-FR" dirty="0" smtClean="0"/>
              <a:t> and </a:t>
            </a:r>
            <a:r>
              <a:rPr lang="fr-FR" dirty="0" err="1" smtClean="0"/>
              <a:t>read</a:t>
            </a:r>
            <a:r>
              <a:rPr lang="fr-FR" dirty="0" smtClean="0"/>
              <a:t> data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Produce</a:t>
            </a:r>
            <a:r>
              <a:rPr lang="fr-FR" dirty="0" smtClean="0"/>
              <a:t> match-</a:t>
            </a:r>
            <a:r>
              <a:rPr lang="fr-FR" dirty="0" err="1" smtClean="0"/>
              <a:t>ups</a:t>
            </a:r>
            <a:r>
              <a:rPr lang="fr-FR" dirty="0" smtClean="0"/>
              <a:t> and validation </a:t>
            </a:r>
            <a:r>
              <a:rPr lang="fr-FR" dirty="0" err="1" smtClean="0"/>
              <a:t>metrics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Provide</a:t>
            </a:r>
            <a:r>
              <a:rPr lang="fr-FR" dirty="0" smtClean="0"/>
              <a:t> user-</a:t>
            </a:r>
            <a:r>
              <a:rPr lang="fr-FR" dirty="0" err="1" smtClean="0"/>
              <a:t>friendly</a:t>
            </a:r>
            <a:r>
              <a:rPr lang="fr-FR" dirty="0" smtClean="0"/>
              <a:t> </a:t>
            </a:r>
            <a:r>
              <a:rPr lang="fr-FR" dirty="0" err="1" smtClean="0"/>
              <a:t>visualization</a:t>
            </a:r>
            <a:endParaRPr lang="fr-FR" dirty="0" smtClean="0"/>
          </a:p>
          <a:p>
            <a:pPr lvl="1"/>
            <a:r>
              <a:rPr lang="fr-FR" dirty="0" smtClean="0"/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 err="1" smtClean="0"/>
              <a:t>Pre-operational</a:t>
            </a:r>
            <a:r>
              <a:rPr lang="fr-FR" dirty="0" smtClean="0"/>
              <a:t> </a:t>
            </a:r>
            <a:r>
              <a:rPr lang="fr-FR" dirty="0" err="1" smtClean="0"/>
              <a:t>platform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enhanced</a:t>
            </a:r>
            <a:r>
              <a:rPr lang="fr-FR" dirty="0" smtClean="0"/>
              <a:t> validation </a:t>
            </a:r>
            <a:r>
              <a:rPr lang="fr-FR" dirty="0" err="1" smtClean="0"/>
              <a:t>metrics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On-</a:t>
            </a:r>
            <a:r>
              <a:rPr lang="fr-FR" dirty="0" err="1" smtClean="0"/>
              <a:t>demand</a:t>
            </a:r>
            <a:r>
              <a:rPr lang="fr-FR" dirty="0" smtClean="0"/>
              <a:t> plots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On-</a:t>
            </a:r>
            <a:r>
              <a:rPr lang="fr-FR" dirty="0" err="1" smtClean="0"/>
              <a:t>demand</a:t>
            </a:r>
            <a:r>
              <a:rPr lang="fr-FR" dirty="0" smtClean="0"/>
              <a:t> extractions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On-</a:t>
            </a:r>
            <a:r>
              <a:rPr lang="fr-FR" dirty="0" err="1" smtClean="0"/>
              <a:t>demand</a:t>
            </a:r>
            <a:r>
              <a:rPr lang="fr-FR" dirty="0" smtClean="0"/>
              <a:t> custom </a:t>
            </a:r>
            <a:r>
              <a:rPr lang="fr-FR" dirty="0" err="1" smtClean="0"/>
              <a:t>process</a:t>
            </a:r>
            <a:r>
              <a:rPr lang="fr-FR" dirty="0" smtClean="0"/>
              <a:t>          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5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3930" y="105603"/>
            <a:ext cx="7076662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796209" y="223543"/>
            <a:ext cx="7152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Data visualization &amp; extraction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452" y="109877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Two tools: </a:t>
            </a:r>
            <a:r>
              <a:rPr lang="en-US" dirty="0" err="1" smtClean="0"/>
              <a:t>Datalaps</a:t>
            </a:r>
            <a:r>
              <a:rPr lang="en-US" dirty="0" smtClean="0"/>
              <a:t> and </a:t>
            </a:r>
            <a:r>
              <a:rPr lang="en-US" dirty="0" err="1" smtClean="0"/>
              <a:t>Merginator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err="1" smtClean="0"/>
              <a:t>Merginator</a:t>
            </a:r>
            <a:r>
              <a:rPr lang="en-US" b="1" u="sng" dirty="0" smtClean="0"/>
              <a:t> </a:t>
            </a:r>
            <a:r>
              <a:rPr lang="en-US" b="1" u="sng" dirty="0"/>
              <a:t>:</a:t>
            </a:r>
          </a:p>
          <a:p>
            <a:r>
              <a:rPr lang="en-US" dirty="0"/>
              <a:t>Datasets displayed side-by-side</a:t>
            </a:r>
          </a:p>
          <a:p>
            <a:r>
              <a:rPr lang="en-US" dirty="0"/>
              <a:t>Easier to compare several global </a:t>
            </a:r>
            <a:r>
              <a:rPr lang="en-US" dirty="0" smtClean="0"/>
              <a:t>products</a:t>
            </a:r>
          </a:p>
          <a:p>
            <a:endParaRPr lang="en-US" dirty="0"/>
          </a:p>
          <a:p>
            <a:r>
              <a:rPr lang="en-US" b="1" u="sng" dirty="0" err="1" smtClean="0"/>
              <a:t>Datalaps</a:t>
            </a:r>
            <a:endParaRPr lang="en-US" b="1" u="sng" dirty="0" smtClean="0"/>
          </a:p>
          <a:p>
            <a:endParaRPr lang="en-US" dirty="0"/>
          </a:p>
          <a:p>
            <a:r>
              <a:rPr lang="en-US" dirty="0" smtClean="0"/>
              <a:t>Time Series visualization </a:t>
            </a:r>
          </a:p>
          <a:p>
            <a:r>
              <a:rPr lang="en-US" dirty="0" smtClean="0"/>
              <a:t>MDB extraction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890" y="1300730"/>
            <a:ext cx="5319750" cy="37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574" y="105603"/>
            <a:ext cx="7345018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796209" y="223543"/>
            <a:ext cx="6135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User Generated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452" y="10987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Objectives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 smtClean="0"/>
              <a:t>Comparing</a:t>
            </a:r>
            <a:r>
              <a:rPr lang="fr-FR" dirty="0" smtClean="0"/>
              <a:t> </a:t>
            </a:r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plots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Extracting </a:t>
            </a:r>
            <a:r>
              <a:rPr lang="en-US" dirty="0"/>
              <a:t>results from the MDBs (Match-up </a:t>
            </a:r>
            <a:r>
              <a:rPr lang="en-US" dirty="0" err="1" smtClean="0"/>
              <a:t>DataBases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Generating </a:t>
            </a:r>
            <a:r>
              <a:rPr lang="en-US" dirty="0"/>
              <a:t>custom reports (areas, filters)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 smtClean="0"/>
              <a:t>Processing</a:t>
            </a:r>
            <a:r>
              <a:rPr lang="fr-FR" dirty="0" smtClean="0"/>
              <a:t> </a:t>
            </a:r>
            <a:r>
              <a:rPr lang="fr-FR" dirty="0"/>
              <a:t>data </a:t>
            </a:r>
            <a:r>
              <a:rPr lang="fr-FR" dirty="0" err="1"/>
              <a:t>remotely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53" y="1259750"/>
            <a:ext cx="8875321" cy="51311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643" y="99741"/>
            <a:ext cx="2604052" cy="161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86408" y="122921"/>
            <a:ext cx="25112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User Generated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95" y="20209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b="1" u="sng" dirty="0" err="1" smtClean="0"/>
              <a:t>Comparing</a:t>
            </a:r>
            <a:r>
              <a:rPr lang="fr-FR" b="1" u="sng" dirty="0" smtClean="0"/>
              <a:t> </a:t>
            </a:r>
            <a:r>
              <a:rPr lang="fr-FR" b="1" u="sng" dirty="0" err="1"/>
              <a:t>products</a:t>
            </a:r>
            <a:r>
              <a:rPr lang="fr-FR" b="1" u="sng" dirty="0"/>
              <a:t> </a:t>
            </a:r>
            <a:r>
              <a:rPr lang="fr-FR" b="1" u="sng" dirty="0" err="1"/>
              <a:t>using</a:t>
            </a:r>
            <a:r>
              <a:rPr lang="fr-FR" b="1" u="sng" dirty="0"/>
              <a:t> </a:t>
            </a:r>
            <a:r>
              <a:rPr lang="fr-FR" b="1" u="sng" dirty="0" smtClean="0"/>
              <a:t>plots</a:t>
            </a:r>
            <a:endParaRPr lang="fr-FR" b="1" u="sng" dirty="0"/>
          </a:p>
        </p:txBody>
      </p:sp>
      <p:sp>
        <p:nvSpPr>
          <p:cNvPr id="5" name="Rectangle 4"/>
          <p:cNvSpPr/>
          <p:nvPr/>
        </p:nvSpPr>
        <p:spPr>
          <a:xfrm>
            <a:off x="185853" y="280964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FSS1095"/>
              </a:rPr>
              <a:t>One interface with 5</a:t>
            </a:r>
            <a:r>
              <a:rPr lang="en-US" dirty="0" smtClean="0">
                <a:solidFill>
                  <a:srgbClr val="000000"/>
                </a:solidFill>
                <a:latin typeface="SFSS1095"/>
              </a:rPr>
              <a:t> </a:t>
            </a:r>
            <a:r>
              <a:rPr lang="en-US" dirty="0">
                <a:solidFill>
                  <a:srgbClr val="000000"/>
                </a:solidFill>
                <a:latin typeface="SFSS1095"/>
              </a:rPr>
              <a:t>types </a:t>
            </a:r>
            <a:endParaRPr lang="en-US" dirty="0" smtClean="0">
              <a:solidFill>
                <a:srgbClr val="000000"/>
              </a:solidFill>
              <a:latin typeface="SFSS1095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SFSS1095"/>
              </a:rPr>
              <a:t>of </a:t>
            </a:r>
            <a:r>
              <a:rPr lang="en-US" dirty="0">
                <a:solidFill>
                  <a:srgbClr val="000000"/>
                </a:solidFill>
                <a:latin typeface="SFSS1095"/>
              </a:rPr>
              <a:t>plots 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000000"/>
                </a:solidFill>
                <a:latin typeface="SFSS1095"/>
              </a:rPr>
              <a:t>Time </a:t>
            </a:r>
            <a:r>
              <a:rPr lang="fr-FR" dirty="0" err="1">
                <a:solidFill>
                  <a:srgbClr val="000000"/>
                </a:solidFill>
                <a:latin typeface="SFSS1095"/>
              </a:rPr>
              <a:t>series</a:t>
            </a:r>
            <a:endParaRPr lang="fr-FR" dirty="0">
              <a:solidFill>
                <a:srgbClr val="000000"/>
              </a:solidFill>
              <a:latin typeface="SFSS1095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err="1" smtClean="0">
                <a:solidFill>
                  <a:srgbClr val="000000"/>
                </a:solidFill>
                <a:latin typeface="SFSS1095"/>
              </a:rPr>
              <a:t>Scatterplots</a:t>
            </a:r>
            <a:endParaRPr lang="fr-FR" dirty="0">
              <a:solidFill>
                <a:srgbClr val="000000"/>
              </a:solidFill>
              <a:latin typeface="SFSS1095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err="1" smtClean="0">
                <a:solidFill>
                  <a:srgbClr val="000000"/>
                </a:solidFill>
                <a:latin typeface="SFSS1095"/>
              </a:rPr>
              <a:t>Histograms</a:t>
            </a:r>
            <a:endParaRPr lang="fr-FR" dirty="0">
              <a:solidFill>
                <a:srgbClr val="000000"/>
              </a:solidFill>
              <a:latin typeface="SFSS1095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err="1" smtClean="0">
                <a:solidFill>
                  <a:srgbClr val="000000"/>
                </a:solidFill>
                <a:latin typeface="SFSS1095"/>
              </a:rPr>
              <a:t>Hovmöller</a:t>
            </a:r>
            <a:r>
              <a:rPr lang="fr-FR" dirty="0" smtClean="0">
                <a:solidFill>
                  <a:srgbClr val="000000"/>
                </a:solidFill>
                <a:latin typeface="SFSS1095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SFSS1095"/>
              </a:rPr>
              <a:t>diagrams</a:t>
            </a:r>
            <a:endParaRPr lang="fr-FR" dirty="0">
              <a:solidFill>
                <a:srgbClr val="000000"/>
              </a:solidFill>
              <a:latin typeface="SFSS1095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 err="1" smtClean="0">
                <a:solidFill>
                  <a:srgbClr val="000000"/>
                </a:solidFill>
                <a:latin typeface="SFSS1095"/>
              </a:rPr>
              <a:t>Maps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517" y="142186"/>
            <a:ext cx="2563838" cy="637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574" y="105603"/>
            <a:ext cx="7345018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796209" y="223543"/>
            <a:ext cx="6135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User Generated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5966" y="864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Extracting </a:t>
            </a:r>
            <a:r>
              <a:rPr lang="en-US" b="1" dirty="0"/>
              <a:t>results from the MDBs (Match-up </a:t>
            </a:r>
            <a:r>
              <a:rPr lang="en-US" b="1" dirty="0" err="1" smtClean="0"/>
              <a:t>DataBases</a:t>
            </a:r>
            <a:r>
              <a:rPr lang="en-US" b="1" dirty="0" smtClean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582" y="1487702"/>
            <a:ext cx="79347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One interface to query MDB data and </a:t>
            </a:r>
            <a:r>
              <a:rPr lang="en-US" sz="3200" dirty="0" smtClean="0"/>
              <a:t>:</a:t>
            </a:r>
          </a:p>
          <a:p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Extract </a:t>
            </a:r>
            <a:r>
              <a:rPr lang="en-US" sz="3200" dirty="0"/>
              <a:t>match-ups (CSV, JSON or </a:t>
            </a:r>
            <a:r>
              <a:rPr lang="en-US" sz="3200" dirty="0" err="1"/>
              <a:t>NetCDF</a:t>
            </a:r>
            <a:r>
              <a:rPr lang="en-US" sz="32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Generate </a:t>
            </a:r>
            <a:r>
              <a:rPr lang="en-US" sz="3200" dirty="0"/>
              <a:t>plots for match-up </a:t>
            </a:r>
            <a:r>
              <a:rPr lang="en-US" sz="3200" dirty="0" smtClean="0"/>
              <a:t>metrics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Produce </a:t>
            </a:r>
            <a:r>
              <a:rPr lang="en-US" sz="3200" dirty="0"/>
              <a:t>custom PDF reports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Many controls to tune data filters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222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783" y="105602"/>
            <a:ext cx="3806687" cy="1256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-29817" y="407554"/>
            <a:ext cx="3982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User Generated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149" y="1620077"/>
            <a:ext cx="3723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Extracting </a:t>
            </a:r>
            <a:r>
              <a:rPr lang="en-US" b="1" u="sng" dirty="0"/>
              <a:t>results from the MDBs </a:t>
            </a:r>
            <a:r>
              <a:rPr lang="en-US" b="1" dirty="0"/>
              <a:t>(Match-up </a:t>
            </a:r>
            <a:r>
              <a:rPr lang="en-US" b="1" dirty="0" err="1" smtClean="0"/>
              <a:t>DataBases</a:t>
            </a:r>
            <a:r>
              <a:rPr lang="en-US" b="1" dirty="0" smtClean="0"/>
              <a:t>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189" y="105602"/>
            <a:ext cx="7145820" cy="66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574" y="105603"/>
            <a:ext cx="7345018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796209" y="223543"/>
            <a:ext cx="6135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User Generated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5966" y="864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Custom Validation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975" y="1616910"/>
            <a:ext cx="83687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rgbClr val="000000"/>
                </a:solidFill>
                <a:latin typeface="SFSS1095"/>
              </a:rPr>
              <a:t>Jupyter</a:t>
            </a:r>
            <a:r>
              <a:rPr lang="en-US" sz="2400" b="1" u="sng" dirty="0" smtClean="0">
                <a:solidFill>
                  <a:srgbClr val="000000"/>
                </a:solidFill>
                <a:latin typeface="SFSS1095"/>
              </a:rPr>
              <a:t> notebook </a:t>
            </a:r>
          </a:p>
          <a:p>
            <a:endParaRPr lang="en-US" sz="2400" dirty="0">
              <a:solidFill>
                <a:srgbClr val="000000"/>
              </a:solidFill>
              <a:latin typeface="SFSS1095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SFSS1095"/>
              </a:rPr>
              <a:t>Basically </a:t>
            </a:r>
            <a:r>
              <a:rPr lang="en-US" sz="2400" dirty="0">
                <a:solidFill>
                  <a:srgbClr val="000000"/>
                </a:solidFill>
                <a:latin typeface="SFSS1095"/>
              </a:rPr>
              <a:t>a Python console in a </a:t>
            </a:r>
            <a:r>
              <a:rPr lang="en-US" sz="2400" dirty="0" smtClean="0">
                <a:solidFill>
                  <a:srgbClr val="000000"/>
                </a:solidFill>
                <a:latin typeface="SFSS1095"/>
              </a:rPr>
              <a:t>webpage:</a:t>
            </a:r>
          </a:p>
          <a:p>
            <a:endParaRPr lang="en-US" sz="2400" dirty="0">
              <a:solidFill>
                <a:srgbClr val="000000"/>
              </a:solidFill>
              <a:latin typeface="SFSS1095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SFSS1095"/>
              </a:rPr>
              <a:t>Code </a:t>
            </a:r>
            <a:r>
              <a:rPr lang="en-US" sz="2400" dirty="0">
                <a:solidFill>
                  <a:srgbClr val="000000"/>
                </a:solidFill>
                <a:latin typeface="SFSS1095"/>
              </a:rPr>
              <a:t>executed on the platform (direct access to data)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SFSS1095"/>
              </a:rPr>
              <a:t>Results </a:t>
            </a:r>
            <a:r>
              <a:rPr lang="en-US" sz="2400" dirty="0">
                <a:solidFill>
                  <a:srgbClr val="000000"/>
                </a:solidFill>
                <a:latin typeface="SFSS1095"/>
              </a:rPr>
              <a:t>displayed in the web browser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000000"/>
                </a:solidFill>
                <a:latin typeface="SFSS1095"/>
              </a:rPr>
              <a:t>Python </a:t>
            </a:r>
            <a:r>
              <a:rPr lang="fr-FR" sz="2400" dirty="0" err="1">
                <a:solidFill>
                  <a:srgbClr val="000000"/>
                </a:solidFill>
                <a:latin typeface="SFSS1095"/>
              </a:rPr>
              <a:t>environment</a:t>
            </a:r>
            <a:r>
              <a:rPr lang="fr-FR" sz="2400" dirty="0">
                <a:solidFill>
                  <a:srgbClr val="000000"/>
                </a:solidFill>
                <a:latin typeface="SFSS1095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SFSS1095"/>
              </a:rPr>
              <a:t>pre-installed</a:t>
            </a:r>
            <a:endParaRPr lang="fr-FR" sz="2400" dirty="0">
              <a:solidFill>
                <a:srgbClr val="000000"/>
              </a:solidFill>
              <a:latin typeface="SFSS1095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 err="1" smtClean="0">
                <a:solidFill>
                  <a:srgbClr val="000000"/>
                </a:solidFill>
                <a:latin typeface="SFSS1095"/>
              </a:rPr>
              <a:t>Authenticated</a:t>
            </a:r>
            <a:r>
              <a:rPr lang="fr-FR" sz="2400" dirty="0" smtClean="0">
                <a:solidFill>
                  <a:srgbClr val="000000"/>
                </a:solidFill>
                <a:latin typeface="SFSS1095"/>
              </a:rPr>
              <a:t>/</a:t>
            </a:r>
            <a:r>
              <a:rPr lang="fr-FR" sz="2400" dirty="0" err="1" smtClean="0">
                <a:solidFill>
                  <a:srgbClr val="000000"/>
                </a:solidFill>
                <a:latin typeface="SFSS1095"/>
              </a:rPr>
              <a:t>Trusted</a:t>
            </a:r>
            <a:r>
              <a:rPr lang="fr-FR" sz="2400" dirty="0" smtClean="0">
                <a:solidFill>
                  <a:srgbClr val="000000"/>
                </a:solidFill>
                <a:latin typeface="SFSS1095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SFSS1095"/>
              </a:rPr>
              <a:t>users</a:t>
            </a:r>
            <a:r>
              <a:rPr lang="fr-FR" sz="2400" dirty="0">
                <a:solidFill>
                  <a:srgbClr val="000000"/>
                </a:solidFill>
                <a:latin typeface="SFSS1095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SFSS1095"/>
              </a:rPr>
              <a:t>only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247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3" y="237326"/>
            <a:ext cx="9133439" cy="60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588" y="105603"/>
            <a:ext cx="9977718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796209" y="223543"/>
            <a:ext cx="8400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Enhanced Validation Metrics &amp; Analyses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774" y="9826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Systematic </a:t>
            </a:r>
            <a:r>
              <a:rPr lang="en-US" b="1" dirty="0" err="1" smtClean="0"/>
              <a:t>processings</a:t>
            </a:r>
            <a:r>
              <a:rPr lang="en-US" b="1" dirty="0" smtClean="0"/>
              <a:t> (next steps) :</a:t>
            </a:r>
          </a:p>
          <a:p>
            <a:endParaRPr lang="en-US" dirty="0" smtClean="0"/>
          </a:p>
          <a:p>
            <a:r>
              <a:rPr lang="en-US" b="1" u="sng" dirty="0" smtClean="0"/>
              <a:t>Comparative Validation Reports</a:t>
            </a:r>
          </a:p>
          <a:p>
            <a:r>
              <a:rPr lang="en-US" dirty="0" smtClean="0"/>
              <a:t>Systematic comparisons between products</a:t>
            </a:r>
          </a:p>
          <a:p>
            <a:r>
              <a:rPr lang="en-US" dirty="0" smtClean="0"/>
              <a:t>=&gt; plots, files &amp; reports</a:t>
            </a:r>
          </a:p>
          <a:p>
            <a:endParaRPr lang="en-US" b="1" u="sng" dirty="0"/>
          </a:p>
          <a:p>
            <a:r>
              <a:rPr lang="en-US" b="1" u="sng" dirty="0" smtClean="0"/>
              <a:t>Temporal Spectra </a:t>
            </a:r>
            <a:r>
              <a:rPr lang="en-US" b="1" u="sng" dirty="0"/>
              <a:t>:</a:t>
            </a:r>
          </a:p>
          <a:p>
            <a:r>
              <a:rPr lang="en-US" dirty="0" smtClean="0"/>
              <a:t>Systematic temporal Spectra for all products at moorings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/>
              <a:t>Plots and files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dirty="0"/>
          </a:p>
          <a:p>
            <a:r>
              <a:rPr lang="en-US" b="1" u="sng" dirty="0" smtClean="0"/>
              <a:t>Spatial Spectra</a:t>
            </a:r>
          </a:p>
          <a:p>
            <a:r>
              <a:rPr lang="en-US" dirty="0" smtClean="0"/>
              <a:t>Systematic spatial spectra in some locations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/>
              <a:t>Plots and files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dirty="0"/>
          </a:p>
          <a:p>
            <a:r>
              <a:rPr lang="en-US" b="1" u="sng" dirty="0" smtClean="0"/>
              <a:t>Case Studies:</a:t>
            </a:r>
          </a:p>
          <a:p>
            <a:r>
              <a:rPr lang="en-US" dirty="0" smtClean="0"/>
              <a:t>Deepened analyses 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err="1" smtClean="0"/>
              <a:t>Hovmueller</a:t>
            </a:r>
            <a:r>
              <a:rPr lang="en-US" dirty="0" smtClean="0"/>
              <a:t>, etc..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/>
              <a:t>Specific analyses for each case study</a:t>
            </a:r>
          </a:p>
          <a:p>
            <a:endParaRPr lang="en-US" b="1" u="sng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451" y="1232452"/>
            <a:ext cx="3485633" cy="19684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52826" t="14467" r="788" b="17982"/>
          <a:stretch/>
        </p:blipFill>
        <p:spPr>
          <a:xfrm>
            <a:off x="5602564" y="3318803"/>
            <a:ext cx="2990373" cy="19182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52921" b="68696"/>
          <a:stretch/>
        </p:blipFill>
        <p:spPr>
          <a:xfrm>
            <a:off x="8592937" y="3259168"/>
            <a:ext cx="2725540" cy="14229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t="50000" r="5057"/>
          <a:stretch/>
        </p:blipFill>
        <p:spPr>
          <a:xfrm>
            <a:off x="8592937" y="4800045"/>
            <a:ext cx="3211090" cy="18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347" y="1281360"/>
            <a:ext cx="109330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primary objective of these satellite SSS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intercomparisons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is to be able to rank which product is the “best” regarding different statistical metrics (mean of the difference between satellite SSS and in-situ SSS (MEAN), the standard deviation (STD) of the difference, the root mean square (RMS) of the difference and the interquartile range (IQR) of the difference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).</a:t>
            </a:r>
          </a:p>
          <a:p>
            <a:pPr>
              <a:spcAft>
                <a:spcPts val="0"/>
              </a:spcAft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platform will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provide summary tables with all the results of the MDB analyses for each of the SMOS Pi-MEP regions and some summary plots (Mean, STD, RMS, IQR) regrouping a selection of 3 or more of the best ranked satellite products: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GB" dirty="0"/>
              <a:t>as a function of time,</a:t>
            </a:r>
            <a:endParaRPr lang="fr-FR" dirty="0"/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GB" dirty="0"/>
              <a:t>as a function of latitude,</a:t>
            </a:r>
            <a:endParaRPr lang="fr-FR" dirty="0"/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GB" dirty="0"/>
              <a:t>as a function of geophysical conditions (low, moderate and high wind speed, low and high rain rate, cold and moderate sea surface temperature)</a:t>
            </a:r>
            <a:endParaRPr lang="fr-FR" dirty="0"/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GB" dirty="0"/>
              <a:t>as a function of the distance to the coast</a:t>
            </a:r>
            <a:endParaRPr lang="fr-FR" dirty="0"/>
          </a:p>
          <a:p>
            <a:pPr>
              <a:spcAft>
                <a:spcPts val="0"/>
              </a:spcAft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 addition, using as input the temporal and spatial spectral analysis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NetCDF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files determined for each core satellite SSS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product,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temporal and spatial power spectrum plots will be generated to enhance the spectral content differences between the different satellite SSS products.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754" y="105602"/>
            <a:ext cx="9977718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796209" y="223543"/>
            <a:ext cx="8400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Enhanced Validation Metrics: Comparisons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6754" y="105602"/>
            <a:ext cx="9977718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796209" y="223543"/>
            <a:ext cx="8400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Enhanced Validation Metrics: Comparisons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image23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0190" y="864703"/>
            <a:ext cx="5947410" cy="3771900"/>
          </a:xfrm>
          <a:prstGeom prst="rect">
            <a:avLst/>
          </a:prstGeom>
          <a:ln/>
        </p:spPr>
      </p:pic>
      <p:sp>
        <p:nvSpPr>
          <p:cNvPr id="6" name="Rectangle 5"/>
          <p:cNvSpPr/>
          <p:nvPr/>
        </p:nvSpPr>
        <p:spPr>
          <a:xfrm>
            <a:off x="354494" y="4926641"/>
            <a:ext cx="11369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Examples of the statistics summary for the ∆SSS between SMOS L4 SSS CEC weekly 0.5° x0.5° resolution and ARGO per Pi-MEP region. </a:t>
            </a:r>
            <a:r>
              <a:rPr lang="en-GB" i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Std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deviation (top) and mean (bottom) ∆SSS (SMOS-ARGO) values are sorted by region from lowest </a:t>
            </a:r>
            <a:r>
              <a:rPr lang="en-GB" i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std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or mean to highest values.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7" name="image229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04279" y="965985"/>
            <a:ext cx="5585460" cy="35693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1856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6754" y="105602"/>
            <a:ext cx="9977718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796209" y="223543"/>
            <a:ext cx="8400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Enhanced Validation Metrics: Comparisons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259" y="1193804"/>
            <a:ext cx="113604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just">
              <a:spcAft>
                <a:spcPts val="0"/>
              </a:spcAft>
            </a:pPr>
            <a:r>
              <a:rPr lang="en-GB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Evaluation of cross-correlation between satellite SSS product and other EO datasets</a:t>
            </a:r>
            <a:endParaRPr lang="fr-F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investigate the coherency between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Satellite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SSS and other datasets, the platform will  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evaluate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2D and/or temporal cross-correlation coefficients between the satellite SSS 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products and potentially: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SST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Sea level anomalies from altimetry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Wind and wave parameters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Precipitation/Evaporation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Ocean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Color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properties (chlorophyll-A, CDOM)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For each Pi-MEP validation region, the platform will provide, when it is physically relevant,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correlation maps showing the correlation coefficient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using simple linear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regression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between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two variables over time within each grid cell. </a:t>
            </a:r>
            <a:endParaRPr lang="en-GB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Plots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of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cross-correlation over time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will also be generated after spatially averaging the two variables in each region.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048433" y="98264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  <a:p>
            <a:r>
              <a:rPr lang="fr-FR" b="1" dirty="0" err="1" smtClean="0"/>
              <a:t>Two</a:t>
            </a:r>
            <a:r>
              <a:rPr lang="fr-FR" b="1" dirty="0" smtClean="0"/>
              <a:t> types of spectral analyses:</a:t>
            </a:r>
          </a:p>
          <a:p>
            <a:endParaRPr lang="fr-FR" b="1" dirty="0"/>
          </a:p>
          <a:p>
            <a:pPr marL="742950" indent="-742950">
              <a:buAutoNum type="arabicParenR"/>
            </a:pPr>
            <a:r>
              <a:rPr lang="fr-FR" b="1" dirty="0" smtClean="0"/>
              <a:t>Temporal spectral analyses</a:t>
            </a:r>
          </a:p>
          <a:p>
            <a:pPr marL="742950" indent="-742950">
              <a:buAutoNum type="arabicParenR"/>
            </a:pPr>
            <a:r>
              <a:rPr lang="fr-FR" b="1" dirty="0" smtClean="0"/>
              <a:t>Spatial spectral analyses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125314" y="70769"/>
            <a:ext cx="7231278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31817" y="188709"/>
            <a:ext cx="8523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Spectral Analyses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2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63040" y="947810"/>
            <a:ext cx="9448800" cy="5799908"/>
          </a:xfrm>
          <a:prstGeom prst="rect">
            <a:avLst/>
          </a:prstGeom>
          <a:ln/>
        </p:spPr>
      </p:pic>
      <p:sp>
        <p:nvSpPr>
          <p:cNvPr id="6" name="Rectangle 5"/>
          <p:cNvSpPr/>
          <p:nvPr/>
        </p:nvSpPr>
        <p:spPr>
          <a:xfrm>
            <a:off x="2125314" y="70769"/>
            <a:ext cx="7231278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31817" y="188709"/>
            <a:ext cx="8523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Spectral Analyses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39142" y="6266208"/>
            <a:ext cx="598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Sketch of the architecture of the spectral analyses processing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203" y="947810"/>
            <a:ext cx="6663899" cy="52207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4959" y="70769"/>
            <a:ext cx="8116389" cy="7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479259" y="188709"/>
            <a:ext cx="8523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Next steps: Temporal Spectral Analyses at moorings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6516" y="5983933"/>
            <a:ext cx="4941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TAO/PIRATA/RAMA mooring array (black dots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):</a:t>
            </a:r>
          </a:p>
          <a:p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115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moorings within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array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22128</TotalTime>
  <Words>877</Words>
  <Application>Microsoft Office PowerPoint</Application>
  <PresentationFormat>Grand écran</PresentationFormat>
  <Paragraphs>140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SFSS1095</vt:lpstr>
      <vt:lpstr>Symbol</vt:lpstr>
      <vt:lpstr>Times New Roman</vt:lpstr>
      <vt:lpstr>Wingdings</vt:lpstr>
      <vt:lpstr>Thème Office</vt:lpstr>
      <vt:lpstr>Roadmap for the « SMOS Pilot-Mission Exploitation Platform (Pi-MEP) » Nicolas Reul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projet ESA « SMOS Pilot-Mission Exploitation Platform »  Nicolas Reul</dc:title>
  <dc:creator>Nicolas REUL, Ifremer Toulon PDG-ODE-LOS, 04 94</dc:creator>
  <cp:lastModifiedBy>Nicolas REUL, Ifremer Toulon PDG-ODE-LOPS-SIAM, </cp:lastModifiedBy>
  <cp:revision>158</cp:revision>
  <dcterms:created xsi:type="dcterms:W3CDTF">2016-11-26T10:35:30Z</dcterms:created>
  <dcterms:modified xsi:type="dcterms:W3CDTF">2018-05-24T04:16:11Z</dcterms:modified>
</cp:coreProperties>
</file>