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03" r:id="rId3"/>
    <p:sldId id="304" r:id="rId4"/>
    <p:sldId id="305" r:id="rId5"/>
    <p:sldId id="329" r:id="rId6"/>
    <p:sldId id="330" r:id="rId7"/>
    <p:sldId id="322" r:id="rId8"/>
    <p:sldId id="331" r:id="rId9"/>
    <p:sldId id="321" r:id="rId10"/>
    <p:sldId id="323" r:id="rId11"/>
    <p:sldId id="306" r:id="rId12"/>
    <p:sldId id="324" r:id="rId13"/>
    <p:sldId id="307" r:id="rId14"/>
    <p:sldId id="326" r:id="rId15"/>
    <p:sldId id="308" r:id="rId16"/>
    <p:sldId id="325" r:id="rId17"/>
    <p:sldId id="310" r:id="rId18"/>
    <p:sldId id="311" r:id="rId19"/>
    <p:sldId id="312" r:id="rId20"/>
    <p:sldId id="313" r:id="rId21"/>
    <p:sldId id="314" r:id="rId22"/>
    <p:sldId id="327" r:id="rId23"/>
    <p:sldId id="315" r:id="rId24"/>
    <p:sldId id="316" r:id="rId25"/>
    <p:sldId id="317" r:id="rId26"/>
    <p:sldId id="318" r:id="rId27"/>
    <p:sldId id="319" r:id="rId28"/>
    <p:sldId id="320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36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97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48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9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8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07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41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10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54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59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51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0B71-F265-4B7B-9056-58852EFD90BD}" type="datetimeFigureOut">
              <a:rPr lang="fr-FR" smtClean="0"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93D01-FEDA-476D-9FEF-74A297849B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77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470300" y="1599507"/>
            <a:ext cx="12323808" cy="2387600"/>
          </a:xfrm>
        </p:spPr>
        <p:txBody>
          <a:bodyPr>
            <a:normAutofit fontScale="90000"/>
          </a:bodyPr>
          <a:lstStyle/>
          <a:p>
            <a:r>
              <a:rPr lang="fr-FR" sz="4400" b="1" dirty="0" smtClean="0"/>
              <a:t>«</a:t>
            </a:r>
            <a:r>
              <a:rPr lang="fr-FR" sz="4400" b="1" dirty="0" smtClean="0"/>
              <a:t> SMOS Pilot-Mission Exploitation Platform (Pi-MEP) </a:t>
            </a:r>
            <a:r>
              <a:rPr lang="fr-FR" sz="4400" b="1" dirty="0" smtClean="0"/>
              <a:t>»</a:t>
            </a:r>
            <a:br>
              <a:rPr lang="fr-FR" sz="4400" b="1" dirty="0" smtClean="0"/>
            </a:br>
            <a:r>
              <a:rPr lang="fr-FR" sz="4400" b="1" dirty="0" err="1" smtClean="0"/>
              <a:t>Oceanographic</a:t>
            </a:r>
            <a:r>
              <a:rPr lang="fr-FR" sz="4400" b="1" dirty="0" smtClean="0"/>
              <a:t> </a:t>
            </a:r>
            <a:r>
              <a:rPr lang="fr-FR" sz="4400" b="1" dirty="0" smtClean="0"/>
              <a:t>Case </a:t>
            </a:r>
            <a:r>
              <a:rPr lang="fr-FR" sz="4400" b="1" dirty="0" err="1" smtClean="0"/>
              <a:t>Study</a:t>
            </a:r>
            <a:r>
              <a:rPr lang="fr-FR" sz="4400" b="1" dirty="0" smtClean="0"/>
              <a:t/>
            </a:r>
            <a:br>
              <a:rPr lang="fr-FR" sz="4400" b="1" dirty="0" smtClean="0"/>
            </a:br>
            <a:r>
              <a:rPr lang="fr-FR" sz="2700" dirty="0" smtClean="0"/>
              <a:t>Nicolas </a:t>
            </a:r>
            <a:r>
              <a:rPr lang="fr-FR" sz="2700" dirty="0" err="1" smtClean="0"/>
              <a:t>Reul</a:t>
            </a:r>
            <a:r>
              <a:rPr lang="fr-FR" sz="2700" dirty="0" smtClean="0"/>
              <a:t/>
            </a:r>
            <a:br>
              <a:rPr lang="fr-FR" sz="2700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9604" y="1876486"/>
            <a:ext cx="9144000" cy="1655762"/>
          </a:xfrm>
        </p:spPr>
        <p:txBody>
          <a:bodyPr/>
          <a:lstStyle/>
          <a:p>
            <a:r>
              <a:rPr lang="fr-FR" dirty="0" smtClean="0"/>
              <a:t>SMOS </a:t>
            </a:r>
            <a:r>
              <a:rPr lang="fr-FR" dirty="0" smtClean="0"/>
              <a:t>SAG CM2-24 </a:t>
            </a:r>
            <a:r>
              <a:rPr lang="fr-FR" dirty="0" smtClean="0"/>
              <a:t>May 2018</a:t>
            </a:r>
            <a:endParaRPr lang="fr-FR" dirty="0"/>
          </a:p>
        </p:txBody>
      </p:sp>
      <p:sp>
        <p:nvSpPr>
          <p:cNvPr id="7" name="AutoShape 4" descr="https://www.catds.fr/var/storage/images/medias-ifremer/medias-catds/logos/logo_catds_transparent_large_sans_texte/1458464-2-eng-GB/logo_catds_transparent_large_sans_texte_logo_mai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170" y="5357988"/>
            <a:ext cx="3197225" cy="12133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189" y="5542975"/>
            <a:ext cx="2829615" cy="1052291"/>
          </a:xfrm>
          <a:prstGeom prst="rect">
            <a:avLst/>
          </a:prstGeom>
        </p:spPr>
      </p:pic>
      <p:pic>
        <p:nvPicPr>
          <p:cNvPr id="8" name="Picture 3" descr="41_digital_logo_grey_H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08" y="5641956"/>
            <a:ext cx="1952365" cy="95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23.png" descr="SMOS_PiMEP_colour_positive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820299" y="2704367"/>
            <a:ext cx="4955540" cy="20154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415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856" y="0"/>
            <a:ext cx="457683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1936" y="257015"/>
            <a:ext cx="2522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SSS &amp; </a:t>
            </a:r>
            <a:r>
              <a:rPr lang="fr-FR" sz="4000" dirty="0" err="1" smtClean="0"/>
              <a:t>color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0700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07" y="938523"/>
            <a:ext cx="8949716" cy="60227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1936" y="257015"/>
            <a:ext cx="3201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SSS &amp; </a:t>
            </a:r>
            <a:r>
              <a:rPr lang="fr-FR" sz="4000" dirty="0" err="1" smtClean="0"/>
              <a:t>currents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8850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31" y="1803000"/>
            <a:ext cx="8841137" cy="325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1936" y="257015"/>
            <a:ext cx="349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SSS &amp; </a:t>
            </a:r>
            <a:r>
              <a:rPr lang="fr-FR" sz="4000" dirty="0" err="1" smtClean="0"/>
              <a:t>rain</a:t>
            </a:r>
            <a:r>
              <a:rPr lang="fr-FR" sz="4000" dirty="0" smtClean="0"/>
              <a:t>/</a:t>
            </a:r>
            <a:r>
              <a:rPr lang="fr-FR" sz="4000" dirty="0" err="1" smtClean="0"/>
              <a:t>wind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0994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509" y="1630995"/>
            <a:ext cx="1010756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</a:rPr>
              <a:t>On these pages, the user will find a web-page with a menu on the right giving access to :</a:t>
            </a:r>
          </a:p>
          <a:p>
            <a:pPr algn="just"/>
            <a:r>
              <a:rPr lang="en-US" dirty="0">
                <a:latin typeface="ArialMT"/>
              </a:rPr>
              <a:t>● </a:t>
            </a:r>
            <a:r>
              <a:rPr lang="en-US" dirty="0">
                <a:latin typeface="Calibri" panose="020F0502020204030204" pitchFamily="34" charset="0"/>
              </a:rPr>
              <a:t>A </a:t>
            </a:r>
            <a:r>
              <a:rPr lang="en-US" b="1" dirty="0">
                <a:latin typeface="Calibri" panose="020F0502020204030204" pitchFamily="34" charset="0"/>
              </a:rPr>
              <a:t>literature review plus access to papers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smtClean="0">
                <a:latin typeface="Calibri" panose="020F0502020204030204" pitchFamily="34" charset="0"/>
              </a:rPr>
              <a:t>GS region,</a:t>
            </a:r>
            <a:endParaRPr lang="en-US" dirty="0">
              <a:latin typeface="Calibri" panose="020F0502020204030204" pitchFamily="34" charset="0"/>
            </a:endParaRPr>
          </a:p>
          <a:p>
            <a:pPr algn="just"/>
            <a:r>
              <a:rPr lang="en-US" dirty="0">
                <a:latin typeface="ArialMT"/>
              </a:rPr>
              <a:t>● The </a:t>
            </a:r>
            <a:r>
              <a:rPr lang="en-US" dirty="0">
                <a:latin typeface="Calibri" panose="020F0502020204030204" pitchFamily="34" charset="0"/>
              </a:rPr>
              <a:t>SSS in-situ/satellite </a:t>
            </a:r>
            <a:r>
              <a:rPr lang="en-US" b="1" dirty="0">
                <a:latin typeface="Calibri" panose="020F0502020204030204" pitchFamily="34" charset="0"/>
              </a:rPr>
              <a:t>MDB files and reports generated over the </a:t>
            </a:r>
            <a:r>
              <a:rPr lang="en-US" b="1" dirty="0" smtClean="0">
                <a:latin typeface="Calibri" panose="020F0502020204030204" pitchFamily="34" charset="0"/>
              </a:rPr>
              <a:t>GS region</a:t>
            </a:r>
            <a:r>
              <a:rPr lang="en-US" dirty="0">
                <a:latin typeface="Calibri" panose="020F0502020204030204" pitchFamily="34" charset="0"/>
              </a:rPr>
              <a:t>. </a:t>
            </a:r>
            <a:endParaRPr lang="en-US" dirty="0" smtClean="0">
              <a:latin typeface="Calibri" panose="020F0502020204030204" pitchFamily="34" charset="0"/>
            </a:endParaRPr>
          </a:p>
          <a:p>
            <a:pPr algn="just"/>
            <a:endParaRPr lang="en-US" dirty="0">
              <a:latin typeface="Calibri" panose="020F0502020204030204" pitchFamily="34" charset="0"/>
            </a:endParaRPr>
          </a:p>
          <a:p>
            <a:pPr algn="just"/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</a:rPr>
              <a:t>best ranked (with respect to ARGO, TSG and drifters data) SMOS, </a:t>
            </a:r>
            <a:r>
              <a:rPr lang="en-US" dirty="0" smtClean="0">
                <a:latin typeface="Calibri" panose="020F0502020204030204" pitchFamily="34" charset="0"/>
              </a:rPr>
              <a:t>Aquarius </a:t>
            </a:r>
            <a:r>
              <a:rPr lang="en-US" dirty="0" smtClean="0"/>
              <a:t>and </a:t>
            </a:r>
            <a:r>
              <a:rPr lang="en-US" dirty="0"/>
              <a:t>SMAP L3 products will be selected for further case study illustration. Indicators </a:t>
            </a:r>
            <a:r>
              <a:rPr lang="en-US" dirty="0" smtClean="0"/>
              <a:t>on the </a:t>
            </a:r>
            <a:r>
              <a:rPr lang="en-US" dirty="0"/>
              <a:t>SSS </a:t>
            </a:r>
            <a:r>
              <a:rPr lang="en-US" dirty="0" err="1"/>
              <a:t>spatio</a:t>
            </a:r>
            <a:r>
              <a:rPr lang="en-US" dirty="0"/>
              <a:t>-temporal variability in the region shall be provided in the reports.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 </a:t>
            </a:r>
            <a:r>
              <a:rPr lang="en-US" dirty="0"/>
              <a:t>addition, the web page will give access to the following sub-menus: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SSS, SST &amp; currents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Front monitoring</a:t>
            </a:r>
          </a:p>
          <a:p>
            <a:pPr marL="342900" indent="-342900" algn="just">
              <a:buAutoNum type="arabicParenR"/>
            </a:pPr>
            <a:r>
              <a:rPr lang="en-US" b="1" i="1" dirty="0" err="1" smtClean="0"/>
              <a:t>Hovmueller</a:t>
            </a:r>
            <a:r>
              <a:rPr lang="en-US" b="1" i="1" dirty="0" smtClean="0"/>
              <a:t> section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SSS correlation with SST  &amp; SLA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Mean Eddy Transport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Spectral Analyses</a:t>
            </a:r>
          </a:p>
          <a:p>
            <a:pPr marL="342900" indent="-342900" algn="just">
              <a:buAutoNum type="arabicParenR"/>
            </a:pPr>
            <a:endParaRPr lang="en-US" i="1" dirty="0" smtClean="0"/>
          </a:p>
          <a:p>
            <a:pPr marL="342900" indent="-342900" algn="just">
              <a:buAutoNum type="arabicParenR"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408351" y="324465"/>
            <a:ext cx="863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 smtClean="0"/>
              <a:t>Meso-scale</a:t>
            </a:r>
            <a:r>
              <a:rPr lang="fr-FR" sz="4000" b="1" dirty="0" smtClean="0"/>
              <a:t> signature in the Gulf </a:t>
            </a:r>
            <a:r>
              <a:rPr lang="fr-FR" sz="4000" b="1" dirty="0" err="1" smtClean="0"/>
              <a:t>stream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8725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391"/>
            <a:ext cx="12192000" cy="60012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68568" y="345505"/>
            <a:ext cx="4654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SSS, SST and </a:t>
            </a:r>
            <a:r>
              <a:rPr lang="fr-FR" sz="4000" dirty="0" err="1" smtClean="0"/>
              <a:t>Currents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9349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0"/>
          <p:cNvSpPr txBox="1">
            <a:spLocks noChangeArrowheads="1"/>
          </p:cNvSpPr>
          <p:nvPr/>
        </p:nvSpPr>
        <p:spPr bwMode="auto">
          <a:xfrm>
            <a:off x="2479676" y="1000125"/>
            <a:ext cx="3616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SSS horizontal gradients</a:t>
            </a:r>
          </a:p>
        </p:txBody>
      </p:sp>
      <p:pic>
        <p:nvPicPr>
          <p:cNvPr id="23554" name="Picture 14" descr="SSSGradPlot_GulfStream_201208.png"/>
          <p:cNvPicPr>
            <a:picLocks noChangeAspect="1"/>
          </p:cNvPicPr>
          <p:nvPr/>
        </p:nvPicPr>
        <p:blipFill>
          <a:blip r:embed="rId2"/>
          <a:srcRect l="10893"/>
          <a:stretch>
            <a:fillRect/>
          </a:stretch>
        </p:blipFill>
        <p:spPr bwMode="auto">
          <a:xfrm>
            <a:off x="1524000" y="1285876"/>
            <a:ext cx="4675188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6" descr="SSTGradPlot_GulfStream_201208.png"/>
          <p:cNvPicPr>
            <a:picLocks noChangeAspect="1"/>
          </p:cNvPicPr>
          <p:nvPr/>
        </p:nvPicPr>
        <p:blipFill>
          <a:blip r:embed="rId3"/>
          <a:srcRect l="14075"/>
          <a:stretch>
            <a:fillRect/>
          </a:stretch>
        </p:blipFill>
        <p:spPr bwMode="auto">
          <a:xfrm>
            <a:off x="6167438" y="1285875"/>
            <a:ext cx="450056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11"/>
          <p:cNvSpPr txBox="1">
            <a:spLocks noChangeArrowheads="1"/>
          </p:cNvSpPr>
          <p:nvPr/>
        </p:nvSpPr>
        <p:spPr bwMode="auto">
          <a:xfrm>
            <a:off x="6596064" y="1143000"/>
            <a:ext cx="3616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SST horizontal gradients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1766486" y="4742359"/>
            <a:ext cx="833755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/>
              <a:t> </a:t>
            </a:r>
            <a:r>
              <a:rPr lang="en-GB" b="1" dirty="0"/>
              <a:t>SSS </a:t>
            </a:r>
            <a:r>
              <a:rPr lang="en-GB" b="1" dirty="0" smtClean="0"/>
              <a:t>&amp; SST fronts will be evaluated &amp; compared between model </a:t>
            </a:r>
            <a:r>
              <a:rPr lang="en-GB" b="1" dirty="0"/>
              <a:t>and </a:t>
            </a:r>
            <a:r>
              <a:rPr lang="en-GB" b="1" dirty="0" smtClean="0"/>
              <a:t>satellite SSS observations</a:t>
            </a:r>
            <a:endParaRPr lang="en-GB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52626" y="1714501"/>
            <a:ext cx="55976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SMOS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52625" y="3152776"/>
            <a:ext cx="5902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FOAM</a:t>
            </a:r>
          </a:p>
          <a:p>
            <a:pPr>
              <a:defRPr/>
            </a:pPr>
            <a:r>
              <a:rPr lang="fr-FR" sz="1200" dirty="0"/>
              <a:t>Model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68568" y="345505"/>
            <a:ext cx="375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Front Monitoring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8023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9789" r="-1001"/>
          <a:stretch/>
        </p:blipFill>
        <p:spPr>
          <a:xfrm>
            <a:off x="2435368" y="821803"/>
            <a:ext cx="7090596" cy="61866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27383" y="0"/>
            <a:ext cx="4423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Hovmueller</a:t>
            </a:r>
            <a:r>
              <a:rPr lang="fr-FR" sz="4000" dirty="0" smtClean="0"/>
              <a:t> sections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2313" r="51962" b="30761"/>
          <a:stretch/>
        </p:blipFill>
        <p:spPr>
          <a:xfrm>
            <a:off x="0" y="925974"/>
            <a:ext cx="3780752" cy="259273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>
            <a:off x="1307939" y="1932972"/>
            <a:ext cx="11575" cy="133108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>
            <a:off x="2435368" y="1556794"/>
            <a:ext cx="1" cy="1707267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061884" y="3915137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65°W              50°W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4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7764" r="-1870"/>
          <a:stretch/>
        </p:blipFill>
        <p:spPr>
          <a:xfrm>
            <a:off x="3659904" y="610728"/>
            <a:ext cx="8532096" cy="63255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27383" y="0"/>
            <a:ext cx="3483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SSS </a:t>
            </a:r>
            <a:r>
              <a:rPr lang="fr-FR" sz="4000" dirty="0" err="1" smtClean="0"/>
              <a:t>correlations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9461" t="3663" r="4115" b="31918"/>
          <a:stretch/>
        </p:blipFill>
        <p:spPr>
          <a:xfrm>
            <a:off x="127322" y="2184442"/>
            <a:ext cx="2326511" cy="15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9114" r="-464"/>
          <a:stretch/>
        </p:blipFill>
        <p:spPr>
          <a:xfrm>
            <a:off x="1940661" y="625032"/>
            <a:ext cx="8349233" cy="62329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27383" y="0"/>
            <a:ext cx="4631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Mean</a:t>
            </a:r>
            <a:r>
              <a:rPr lang="fr-FR" sz="4000" dirty="0" smtClean="0"/>
              <a:t> Eddy Transport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309716" y="707886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F=SSS’*v ’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57409" y="625032"/>
            <a:ext cx="12121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Meridional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705986" y="580750"/>
            <a:ext cx="695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Zonal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3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701040" y="2791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Pi-</a:t>
            </a:r>
            <a:r>
              <a:rPr lang="fr-FR" b="1" dirty="0" err="1" smtClean="0"/>
              <a:t>MEP’s</a:t>
            </a:r>
            <a:r>
              <a:rPr lang="fr-FR" b="1" dirty="0" smtClean="0"/>
              <a:t> </a:t>
            </a:r>
            <a:r>
              <a:rPr lang="fr-FR" b="1" dirty="0" err="1" smtClean="0"/>
              <a:t>Oceanographic</a:t>
            </a:r>
            <a:r>
              <a:rPr lang="fr-FR" b="1" dirty="0" smtClean="0"/>
              <a:t> Case </a:t>
            </a:r>
            <a:r>
              <a:rPr lang="fr-FR" b="1" dirty="0" err="1" smtClean="0"/>
              <a:t>studies</a:t>
            </a:r>
            <a:r>
              <a:rPr lang="fr-FR" b="1" dirty="0" smtClean="0"/>
              <a:t> </a:t>
            </a:r>
            <a:r>
              <a:rPr lang="fr-FR" b="1" dirty="0" err="1" smtClean="0"/>
              <a:t>status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2" y="1413171"/>
            <a:ext cx="6992718" cy="1371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6618" y="3405582"/>
            <a:ext cx="89019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Literature </a:t>
            </a:r>
            <a:r>
              <a:rPr lang="en-US" sz="2800" dirty="0"/>
              <a:t>Review &amp; specific MDB files and </a:t>
            </a:r>
            <a:r>
              <a:rPr lang="en-US" sz="2800" dirty="0" smtClean="0"/>
              <a:t>reports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Demonstrator </a:t>
            </a:r>
            <a:r>
              <a:rPr lang="en-US" sz="2800" dirty="0"/>
              <a:t>for </a:t>
            </a:r>
            <a:r>
              <a:rPr lang="en-US" sz="2800" dirty="0" err="1"/>
              <a:t>Datalaps</a:t>
            </a:r>
            <a:r>
              <a:rPr lang="en-US" sz="2800" dirty="0"/>
              <a:t> Time series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Case </a:t>
            </a:r>
            <a:r>
              <a:rPr lang="en-US" sz="2800" dirty="0"/>
              <a:t>studies in the pre-operational platform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679269" y="1097279"/>
            <a:ext cx="758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 err="1" smtClean="0"/>
              <a:t>Currently</a:t>
            </a:r>
            <a:r>
              <a:rPr lang="fr-FR" sz="2400" u="sng" dirty="0" smtClean="0"/>
              <a:t> 3 main case </a:t>
            </a:r>
            <a:r>
              <a:rPr lang="fr-FR" sz="2400" u="sng" dirty="0" err="1" smtClean="0"/>
              <a:t>study</a:t>
            </a:r>
            <a:r>
              <a:rPr lang="fr-FR" sz="2400" u="sng" dirty="0" smtClean="0"/>
              <a:t> are </a:t>
            </a:r>
            <a:r>
              <a:rPr lang="fr-FR" sz="2400" u="sng" dirty="0" err="1" smtClean="0"/>
              <a:t>monitored</a:t>
            </a:r>
            <a:r>
              <a:rPr lang="fr-FR" sz="2400" u="sng" dirty="0" smtClean="0"/>
              <a:t> by the </a:t>
            </a:r>
            <a:r>
              <a:rPr lang="fr-FR" sz="2400" u="sng" dirty="0" err="1" smtClean="0"/>
              <a:t>platform</a:t>
            </a:r>
            <a:r>
              <a:rPr lang="fr-FR" sz="2400" u="sng" dirty="0" smtClean="0"/>
              <a:t>:</a:t>
            </a:r>
            <a:endParaRPr lang="fr-FR" sz="2400" u="sng" dirty="0"/>
          </a:p>
        </p:txBody>
      </p:sp>
    </p:spTree>
    <p:extLst>
      <p:ext uri="{BB962C8B-B14F-4D97-AF65-F5344CB8AC3E}">
        <p14:creationId xmlns:p14="http://schemas.microsoft.com/office/powerpoint/2010/main" val="11106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3545" b="92043"/>
          <a:stretch/>
        </p:blipFill>
        <p:spPr>
          <a:xfrm>
            <a:off x="1196260" y="0"/>
            <a:ext cx="9452075" cy="5456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0" y="54569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509" y="1630995"/>
            <a:ext cx="101075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</a:rPr>
              <a:t>On these pages, the user will find a web-page with a menu on the right giving access to :</a:t>
            </a:r>
          </a:p>
          <a:p>
            <a:pPr algn="just"/>
            <a:r>
              <a:rPr lang="en-US" dirty="0">
                <a:latin typeface="ArialMT"/>
              </a:rPr>
              <a:t>● </a:t>
            </a:r>
            <a:r>
              <a:rPr lang="en-US" dirty="0">
                <a:latin typeface="Calibri" panose="020F0502020204030204" pitchFamily="34" charset="0"/>
              </a:rPr>
              <a:t>A </a:t>
            </a:r>
            <a:r>
              <a:rPr lang="en-US" b="1" dirty="0">
                <a:latin typeface="Calibri" panose="020F0502020204030204" pitchFamily="34" charset="0"/>
              </a:rPr>
              <a:t>literature review plus access to papers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smtClean="0">
                <a:latin typeface="Calibri" panose="020F0502020204030204" pitchFamily="34" charset="0"/>
              </a:rPr>
              <a:t>southern ocea</a:t>
            </a:r>
            <a:r>
              <a:rPr lang="en-US" dirty="0">
                <a:latin typeface="Calibri" panose="020F0502020204030204" pitchFamily="34" charset="0"/>
              </a:rPr>
              <a:t>n</a:t>
            </a:r>
            <a:r>
              <a:rPr lang="en-US" dirty="0" smtClean="0">
                <a:latin typeface="Calibri" panose="020F0502020204030204" pitchFamily="34" charset="0"/>
              </a:rPr>
              <a:t> region,</a:t>
            </a:r>
            <a:endParaRPr lang="en-US" dirty="0">
              <a:latin typeface="Calibri" panose="020F0502020204030204" pitchFamily="34" charset="0"/>
            </a:endParaRPr>
          </a:p>
          <a:p>
            <a:pPr algn="just"/>
            <a:r>
              <a:rPr lang="en-US" dirty="0">
                <a:latin typeface="ArialMT"/>
              </a:rPr>
              <a:t>● The </a:t>
            </a:r>
            <a:r>
              <a:rPr lang="en-US" dirty="0">
                <a:latin typeface="Calibri" panose="020F0502020204030204" pitchFamily="34" charset="0"/>
              </a:rPr>
              <a:t>SSS in-situ/satellite </a:t>
            </a:r>
            <a:r>
              <a:rPr lang="en-US" b="1" dirty="0">
                <a:latin typeface="Calibri" panose="020F0502020204030204" pitchFamily="34" charset="0"/>
              </a:rPr>
              <a:t>MDB files and reports generated over </a:t>
            </a:r>
            <a:r>
              <a:rPr lang="en-US" b="1" dirty="0" smtClean="0">
                <a:latin typeface="Calibri" panose="020F0502020204030204" pitchFamily="34" charset="0"/>
              </a:rPr>
              <a:t>the region</a:t>
            </a:r>
            <a:r>
              <a:rPr lang="en-US" dirty="0">
                <a:latin typeface="Calibri" panose="020F0502020204030204" pitchFamily="34" charset="0"/>
              </a:rPr>
              <a:t>. </a:t>
            </a:r>
            <a:endParaRPr lang="en-US" dirty="0" smtClean="0">
              <a:latin typeface="Calibri" panose="020F0502020204030204" pitchFamily="34" charset="0"/>
            </a:endParaRPr>
          </a:p>
          <a:p>
            <a:pPr algn="just"/>
            <a:endParaRPr lang="en-US" dirty="0">
              <a:latin typeface="Calibri" panose="020F0502020204030204" pitchFamily="34" charset="0"/>
            </a:endParaRPr>
          </a:p>
          <a:p>
            <a:pPr algn="just"/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</a:rPr>
              <a:t>best ranked (with respect to ARGO, TSG and drifters data) SMOS, </a:t>
            </a:r>
            <a:r>
              <a:rPr lang="en-US" dirty="0" smtClean="0">
                <a:latin typeface="Calibri" panose="020F0502020204030204" pitchFamily="34" charset="0"/>
              </a:rPr>
              <a:t>Aquarius </a:t>
            </a:r>
            <a:r>
              <a:rPr lang="en-US" dirty="0" smtClean="0"/>
              <a:t>and </a:t>
            </a:r>
            <a:r>
              <a:rPr lang="en-US" dirty="0"/>
              <a:t>SMAP L3 products will be selected for further case study illustration. Indicators </a:t>
            </a:r>
            <a:r>
              <a:rPr lang="en-US" dirty="0" smtClean="0"/>
              <a:t>on the </a:t>
            </a:r>
            <a:r>
              <a:rPr lang="en-US" dirty="0"/>
              <a:t>SSS </a:t>
            </a:r>
            <a:r>
              <a:rPr lang="en-US" dirty="0" err="1"/>
              <a:t>spatio</a:t>
            </a:r>
            <a:r>
              <a:rPr lang="en-US" dirty="0"/>
              <a:t>-temporal variability in the region shall be provided in the reports.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 </a:t>
            </a:r>
            <a:r>
              <a:rPr lang="en-US" dirty="0"/>
              <a:t>addition, the web page will give access to the following sub-menus: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SSS &amp; SST monitoring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Transect monitoring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SSS correlation with SST  &amp; SLA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Mean Eddy Transport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Spectral Analyses</a:t>
            </a:r>
          </a:p>
          <a:p>
            <a:pPr marL="342900" indent="-342900" algn="just">
              <a:buAutoNum type="arabicParenR"/>
            </a:pPr>
            <a:endParaRPr lang="en-US" i="1" dirty="0" smtClean="0"/>
          </a:p>
          <a:p>
            <a:pPr marL="342900" indent="-342900" algn="just">
              <a:buAutoNum type="arabicParenR"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408351" y="324465"/>
            <a:ext cx="6525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 smtClean="0"/>
              <a:t>Roaring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Forties</a:t>
            </a:r>
            <a:r>
              <a:rPr lang="fr-FR" sz="4000" b="1" dirty="0" smtClean="0"/>
              <a:t>/</a:t>
            </a:r>
            <a:r>
              <a:rPr lang="fr-FR" sz="4000" b="1" dirty="0" err="1" smtClean="0"/>
              <a:t>Furious</a:t>
            </a:r>
            <a:r>
              <a:rPr lang="fr-FR" sz="4000" b="1" dirty="0" smtClean="0"/>
              <a:t> fifties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802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98" y="0"/>
            <a:ext cx="10241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442"/>
            <a:ext cx="12192000" cy="62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50" y="0"/>
            <a:ext cx="10708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610"/>
            <a:ext cx="12192000" cy="52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846"/>
            <a:ext cx="12192000" cy="53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0873" y="143694"/>
            <a:ext cx="8736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NewRomanPS-BoldItalicMT"/>
              </a:rPr>
              <a:t>Ex: Large </a:t>
            </a:r>
            <a:r>
              <a:rPr lang="en-US" b="1" i="1" dirty="0">
                <a:latin typeface="TimesNewRomanPS-BoldItalicMT"/>
              </a:rPr>
              <a:t>tropical river plume monitoring case study webpage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5" y="829873"/>
            <a:ext cx="10985687" cy="52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3" y="376517"/>
            <a:ext cx="10934292" cy="516114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957942" y="1558834"/>
            <a:ext cx="1297577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0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8219" y="222461"/>
            <a:ext cx="3454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Literature </a:t>
            </a:r>
            <a:r>
              <a:rPr lang="en-US" sz="3600" dirty="0" smtClean="0"/>
              <a:t>Review</a:t>
            </a:r>
            <a:endParaRPr lang="en-US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409303" y="1140824"/>
            <a:ext cx="902073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Content: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err="1" smtClean="0"/>
              <a:t>Overview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err="1" smtClean="0"/>
              <a:t>Thematic</a:t>
            </a:r>
            <a:r>
              <a:rPr lang="fr-FR" dirty="0" smtClean="0"/>
              <a:t> classification of </a:t>
            </a:r>
            <a:r>
              <a:rPr lang="fr-FR" dirty="0" err="1" smtClean="0"/>
              <a:t>papers</a:t>
            </a:r>
            <a:r>
              <a:rPr lang="fr-FR" dirty="0" smtClean="0"/>
              <a:t> &amp; abstracts </a:t>
            </a:r>
            <a:r>
              <a:rPr lang="en-US" dirty="0"/>
              <a:t>involving Satellite SSS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Year per Year classification of </a:t>
            </a:r>
            <a:r>
              <a:rPr lang="en-US" dirty="0"/>
              <a:t>Publications related to the </a:t>
            </a:r>
            <a:r>
              <a:rPr lang="en-US" dirty="0" smtClean="0"/>
              <a:t>case study &amp; involving </a:t>
            </a:r>
            <a:r>
              <a:rPr lang="en-US" dirty="0"/>
              <a:t>Satellite </a:t>
            </a:r>
            <a:r>
              <a:rPr lang="en-US" dirty="0" smtClean="0"/>
              <a:t>SSS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Other publications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r>
              <a:rPr lang="en-US" u="sng" dirty="0" smtClean="0"/>
              <a:t>Status: </a:t>
            </a:r>
          </a:p>
          <a:p>
            <a:r>
              <a:rPr lang="en-US" dirty="0" smtClean="0"/>
              <a:t>Done for </a:t>
            </a:r>
          </a:p>
          <a:p>
            <a:r>
              <a:rPr lang="en-US" dirty="0"/>
              <a:t>-</a:t>
            </a:r>
            <a:r>
              <a:rPr lang="en-US" dirty="0" smtClean="0"/>
              <a:t>all river plumes</a:t>
            </a:r>
          </a:p>
          <a:p>
            <a:r>
              <a:rPr lang="en-US" dirty="0" smtClean="0"/>
              <a:t>-the </a:t>
            </a:r>
            <a:r>
              <a:rPr lang="en-US" dirty="0" err="1" smtClean="0"/>
              <a:t>meso</a:t>
            </a:r>
            <a:r>
              <a:rPr lang="en-US" dirty="0" smtClean="0"/>
              <a:t>-scale signature in western boundary currents</a:t>
            </a:r>
          </a:p>
          <a:p>
            <a:endParaRPr lang="en-US" dirty="0"/>
          </a:p>
          <a:p>
            <a:r>
              <a:rPr lang="en-US" dirty="0" smtClean="0"/>
              <a:t>Not yet done for Southern ocean and Med sea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9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5145" y="135375"/>
            <a:ext cx="5790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Specific </a:t>
            </a:r>
            <a:r>
              <a:rPr lang="en-US" sz="3600" dirty="0"/>
              <a:t>MDB files and reports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9303" y="1140824"/>
            <a:ext cx="55804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Content: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MDB files extracted over the specific case study region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Validation reports for the specific case study region</a:t>
            </a:r>
          </a:p>
          <a:p>
            <a:endParaRPr lang="en-US" dirty="0"/>
          </a:p>
          <a:p>
            <a:r>
              <a:rPr lang="en-US" u="sng" dirty="0" smtClean="0"/>
              <a:t>Status: </a:t>
            </a:r>
          </a:p>
          <a:p>
            <a:r>
              <a:rPr lang="en-US" dirty="0" smtClean="0"/>
              <a:t>Done for </a:t>
            </a:r>
          </a:p>
          <a:p>
            <a:r>
              <a:rPr lang="en-US" dirty="0" smtClean="0"/>
              <a:t>-few sat products &amp; few case studies</a:t>
            </a:r>
          </a:p>
        </p:txBody>
      </p:sp>
    </p:spTree>
    <p:extLst>
      <p:ext uri="{BB962C8B-B14F-4D97-AF65-F5344CB8AC3E}">
        <p14:creationId xmlns:p14="http://schemas.microsoft.com/office/powerpoint/2010/main" val="15480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509" y="1630995"/>
            <a:ext cx="10107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 smtClean="0"/>
          </a:p>
          <a:p>
            <a:pPr algn="just"/>
            <a:r>
              <a:rPr lang="en-US" dirty="0" smtClean="0"/>
              <a:t>In </a:t>
            </a:r>
            <a:r>
              <a:rPr lang="en-US" dirty="0"/>
              <a:t>addition, the </a:t>
            </a:r>
            <a:r>
              <a:rPr lang="en-US" dirty="0" smtClean="0"/>
              <a:t>next platform delivery will give </a:t>
            </a:r>
            <a:r>
              <a:rPr lang="en-US" dirty="0"/>
              <a:t>access to the following sub-menus: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Time </a:t>
            </a:r>
            <a:r>
              <a:rPr lang="en-US" b="1" i="1" dirty="0"/>
              <a:t>series at the river </a:t>
            </a:r>
            <a:r>
              <a:rPr lang="en-US" b="1" i="1" dirty="0" smtClean="0"/>
              <a:t>mouth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SSS  &amp; Color</a:t>
            </a:r>
          </a:p>
          <a:p>
            <a:pPr marL="342900" indent="-342900" algn="just">
              <a:buAutoNum type="arabicParenR"/>
            </a:pPr>
            <a:r>
              <a:rPr lang="en-US" b="1" i="1" dirty="0" smtClean="0"/>
              <a:t>SSS &amp; Currents</a:t>
            </a:r>
          </a:p>
          <a:p>
            <a:pPr marL="342900" indent="-342900" algn="just">
              <a:buAutoNum type="arabicParenR"/>
            </a:pPr>
            <a:r>
              <a:rPr lang="en-US" b="1" i="1" dirty="0"/>
              <a:t>Vertical stratification inferred from satellite SSS &amp; in-situ </a:t>
            </a:r>
            <a:r>
              <a:rPr lang="en-US" i="1" dirty="0"/>
              <a:t>S(z) &amp; T(z)</a:t>
            </a:r>
            <a:endParaRPr lang="en-US" i="1" dirty="0" smtClean="0"/>
          </a:p>
          <a:p>
            <a:pPr marL="342900" indent="-342900" algn="just">
              <a:buAutoNum type="arabicParenR"/>
            </a:pPr>
            <a:endParaRPr lang="en-US" i="1" dirty="0" smtClean="0"/>
          </a:p>
          <a:p>
            <a:pPr marL="342900" indent="-342900" algn="just">
              <a:buAutoNum type="arabicParenR"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425676" y="465873"/>
            <a:ext cx="7718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TimesNewRomanPS-BoldItalicMT"/>
              </a:rPr>
              <a:t>Large tropical river plume monitoring case study webpage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6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4686" y="2038905"/>
            <a:ext cx="3622293" cy="826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472496" y="2189879"/>
            <a:ext cx="3982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Next </a:t>
            </a:r>
            <a:r>
              <a:rPr lang="en-US" sz="2800" dirty="0" smtClean="0">
                <a:solidFill>
                  <a:schemeClr val="bg1"/>
                </a:solidFill>
              </a:rPr>
              <a:t>steps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Demonstrator </a:t>
            </a:r>
            <a:r>
              <a:rPr lang="en-US" dirty="0"/>
              <a:t>for </a:t>
            </a:r>
            <a:r>
              <a:rPr lang="en-US" dirty="0" err="1"/>
              <a:t>Datalaps</a:t>
            </a:r>
            <a:r>
              <a:rPr lang="en-US" dirty="0"/>
              <a:t> Time series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Case studies </a:t>
            </a:r>
            <a:r>
              <a:rPr lang="en-US" dirty="0"/>
              <a:t>in the pre-operational platform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6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mep-test.oceandatalab.com/images/case-studies-river-plumes-mississippi-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39" y="353943"/>
            <a:ext cx="6787307" cy="28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78427" y="0"/>
            <a:ext cx="6787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Time </a:t>
            </a:r>
            <a:r>
              <a:rPr lang="fr-FR" sz="4000" dirty="0" err="1" smtClean="0"/>
              <a:t>series</a:t>
            </a:r>
            <a:r>
              <a:rPr lang="fr-FR" sz="4000" dirty="0" smtClean="0"/>
              <a:t> at the River </a:t>
            </a:r>
            <a:r>
              <a:rPr lang="fr-FR" sz="4000" dirty="0" err="1" smtClean="0"/>
              <a:t>Mouths</a:t>
            </a:r>
            <a:endParaRPr lang="fr-FR" sz="4000" dirty="0"/>
          </a:p>
        </p:txBody>
      </p:sp>
      <p:pic>
        <p:nvPicPr>
          <p:cNvPr id="1028" name="Picture 4" descr="https://pimep-test.oceandatalab.com/images/case-studies-river-plumes-mississippi-fig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92" y="2917053"/>
            <a:ext cx="7620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316992" y="2063931"/>
            <a:ext cx="108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r>
              <a:rPr lang="fr-FR" dirty="0" err="1" smtClean="0"/>
              <a:t>datalaps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87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527</Words>
  <Application>Microsoft Office PowerPoint</Application>
  <PresentationFormat>Grand écran</PresentationFormat>
  <Paragraphs>88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ArialMT</vt:lpstr>
      <vt:lpstr>Calibri</vt:lpstr>
      <vt:lpstr>Calibri Light</vt:lpstr>
      <vt:lpstr>TimesNewRomanPS-BoldItalicMT</vt:lpstr>
      <vt:lpstr>Wingdings</vt:lpstr>
      <vt:lpstr>Thème Office</vt:lpstr>
      <vt:lpstr>« SMOS Pilot-Mission Exploitation Platform (Pi-MEP) » Oceanographic Case Study Nicolas Reul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Pi-Mep Architecture Design</dc:title>
  <dc:creator>Nicolas REUL, Ifremer Toulon PDG-ODE-LOS, 04 94</dc:creator>
  <cp:lastModifiedBy>Nicolas REUL, Ifremer Toulon PDG-ODE-LOPS-SIAM, </cp:lastModifiedBy>
  <cp:revision>38</cp:revision>
  <dcterms:created xsi:type="dcterms:W3CDTF">2018-01-25T10:13:30Z</dcterms:created>
  <dcterms:modified xsi:type="dcterms:W3CDTF">2018-05-24T04:09:53Z</dcterms:modified>
</cp:coreProperties>
</file>