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353" r:id="rId3"/>
    <p:sldId id="363" r:id="rId4"/>
    <p:sldId id="364" r:id="rId5"/>
    <p:sldId id="376" r:id="rId6"/>
    <p:sldId id="361" r:id="rId7"/>
    <p:sldId id="368" r:id="rId8"/>
    <p:sldId id="365" r:id="rId9"/>
    <p:sldId id="360" r:id="rId10"/>
    <p:sldId id="366" r:id="rId11"/>
    <p:sldId id="369" r:id="rId12"/>
    <p:sldId id="378" r:id="rId13"/>
    <p:sldId id="379" r:id="rId14"/>
    <p:sldId id="380" r:id="rId15"/>
    <p:sldId id="373" r:id="rId16"/>
    <p:sldId id="374" r:id="rId17"/>
    <p:sldId id="377" r:id="rId18"/>
    <p:sldId id="375" r:id="rId19"/>
    <p:sldId id="370" r:id="rId20"/>
    <p:sldId id="371" r:id="rId21"/>
    <p:sldId id="372" r:id="rId22"/>
    <p:sldId id="381" r:id="rId23"/>
  </p:sldIdLst>
  <p:sldSz cx="9144000" cy="6858000" type="screen4x3"/>
  <p:notesSz cx="6858000" cy="9144000"/>
  <p:defaultTextStyle>
    <a:defPPr>
      <a:defRPr lang="es-ES"/>
    </a:defPPr>
    <a:lvl1pPr marL="0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3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5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6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59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0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2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4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0"/>
    <p:restoredTop sz="94008" autoAdjust="0"/>
  </p:normalViewPr>
  <p:slideViewPr>
    <p:cSldViewPr snapToGrid="0" snapToObjects="1">
      <p:cViewPr>
        <p:scale>
          <a:sx n="138" d="100"/>
          <a:sy n="138" d="100"/>
        </p:scale>
        <p:origin x="168" y="-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82A0F-1B6D-BC45-962C-A59F95F63054}" type="datetimeFigureOut">
              <a:rPr lang="es-ES" smtClean="0"/>
              <a:t>22/5/18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92DE2-0B56-A448-8584-4610E089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9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5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0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59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0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2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4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034C5-6189-F742-92C2-7EDC499DD1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72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2DE2-0B56-A448-8584-4610E08942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27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2DE2-0B56-A448-8584-4610E08942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8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22/5/18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04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22/5/18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9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24889" y="284163"/>
            <a:ext cx="2676525" cy="6057900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95314" y="284163"/>
            <a:ext cx="7877175" cy="6057900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22/5/18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22/5/18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5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22/5/18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72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95313" y="1655763"/>
            <a:ext cx="5276850" cy="468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24563" y="1655763"/>
            <a:ext cx="5276850" cy="468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22/5/18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5" indent="0">
              <a:buNone/>
              <a:defRPr sz="1600" b="1"/>
            </a:lvl4pPr>
            <a:lvl5pPr marL="1828606" indent="0">
              <a:buNone/>
              <a:defRPr sz="1600" b="1"/>
            </a:lvl5pPr>
            <a:lvl6pPr marL="2285759" indent="0">
              <a:buNone/>
              <a:defRPr sz="1600" b="1"/>
            </a:lvl6pPr>
            <a:lvl7pPr marL="2742910" indent="0">
              <a:buNone/>
              <a:defRPr sz="1600" b="1"/>
            </a:lvl7pPr>
            <a:lvl8pPr marL="3200062" indent="0">
              <a:buNone/>
              <a:defRPr sz="1600" b="1"/>
            </a:lvl8pPr>
            <a:lvl9pPr marL="3657214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5" indent="0">
              <a:buNone/>
              <a:defRPr sz="1600" b="1"/>
            </a:lvl4pPr>
            <a:lvl5pPr marL="1828606" indent="0">
              <a:buNone/>
              <a:defRPr sz="1600" b="1"/>
            </a:lvl5pPr>
            <a:lvl6pPr marL="2285759" indent="0">
              <a:buNone/>
              <a:defRPr sz="1600" b="1"/>
            </a:lvl6pPr>
            <a:lvl7pPr marL="2742910" indent="0">
              <a:buNone/>
              <a:defRPr sz="1600" b="1"/>
            </a:lvl7pPr>
            <a:lvl8pPr marL="3200062" indent="0">
              <a:buNone/>
              <a:defRPr sz="1600" b="1"/>
            </a:lvl8pPr>
            <a:lvl9pPr marL="3657214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22/5/18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8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22/5/18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77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22/5/18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4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3" indent="0">
              <a:buNone/>
              <a:defRPr sz="1000"/>
            </a:lvl3pPr>
            <a:lvl4pPr marL="1371455" indent="0">
              <a:buNone/>
              <a:defRPr sz="900"/>
            </a:lvl4pPr>
            <a:lvl5pPr marL="1828606" indent="0">
              <a:buNone/>
              <a:defRPr sz="900"/>
            </a:lvl5pPr>
            <a:lvl6pPr marL="2285759" indent="0">
              <a:buNone/>
              <a:defRPr sz="900"/>
            </a:lvl6pPr>
            <a:lvl7pPr marL="2742910" indent="0">
              <a:buNone/>
              <a:defRPr sz="900"/>
            </a:lvl7pPr>
            <a:lvl8pPr marL="3200062" indent="0">
              <a:buNone/>
              <a:defRPr sz="900"/>
            </a:lvl8pPr>
            <a:lvl9pPr marL="3657214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22/5/18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6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3" indent="0">
              <a:buNone/>
              <a:defRPr sz="2400"/>
            </a:lvl3pPr>
            <a:lvl4pPr marL="1371455" indent="0">
              <a:buNone/>
              <a:defRPr sz="2000"/>
            </a:lvl4pPr>
            <a:lvl5pPr marL="1828606" indent="0">
              <a:buNone/>
              <a:defRPr sz="2000"/>
            </a:lvl5pPr>
            <a:lvl6pPr marL="2285759" indent="0">
              <a:buNone/>
              <a:defRPr sz="2000"/>
            </a:lvl6pPr>
            <a:lvl7pPr marL="2742910" indent="0">
              <a:buNone/>
              <a:defRPr sz="2000"/>
            </a:lvl7pPr>
            <a:lvl8pPr marL="3200062" indent="0">
              <a:buNone/>
              <a:defRPr sz="2000"/>
            </a:lvl8pPr>
            <a:lvl9pPr marL="36572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3" indent="0">
              <a:buNone/>
              <a:defRPr sz="1000"/>
            </a:lvl3pPr>
            <a:lvl4pPr marL="1371455" indent="0">
              <a:buNone/>
              <a:defRPr sz="900"/>
            </a:lvl4pPr>
            <a:lvl5pPr marL="1828606" indent="0">
              <a:buNone/>
              <a:defRPr sz="900"/>
            </a:lvl5pPr>
            <a:lvl6pPr marL="2285759" indent="0">
              <a:buNone/>
              <a:defRPr sz="900"/>
            </a:lvl6pPr>
            <a:lvl7pPr marL="2742910" indent="0">
              <a:buNone/>
              <a:defRPr sz="900"/>
            </a:lvl7pPr>
            <a:lvl8pPr marL="3200062" indent="0">
              <a:buNone/>
              <a:defRPr sz="900"/>
            </a:lvl8pPr>
            <a:lvl9pPr marL="3657214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AACF-EB35-1947-8FB9-4750B587AA5E}" type="datetimeFigureOut">
              <a:rPr lang="es-ES" smtClean="0"/>
              <a:t>22/5/18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9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FAACF-EB35-1947-8FB9-4750B587AA5E}" type="datetimeFigureOut">
              <a:rPr lang="es-ES" smtClean="0"/>
              <a:t>22/5/18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941-430C-674D-BE12-4095ED88F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9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5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4" indent="-342864" algn="l" defTabSz="45715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2" indent="-285720" algn="l" defTabSz="45715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9" indent="-228576" algn="l" defTabSz="45715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1" indent="-228576" algn="l" defTabSz="45715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3" indent="-228576" algn="l" defTabSz="45715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5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6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8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9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5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4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6" Type="http://schemas.openxmlformats.org/officeDocument/2006/relationships/image" Target="../media/image25.tiff"/><Relationship Id="rId7" Type="http://schemas.openxmlformats.org/officeDocument/2006/relationships/image" Target="../media/image26.tiff"/><Relationship Id="rId8" Type="http://schemas.openxmlformats.org/officeDocument/2006/relationships/image" Target="../media/image27.tiff"/><Relationship Id="rId9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58701" y="1222630"/>
            <a:ext cx="8119722" cy="1470025"/>
          </a:xfrm>
        </p:spPr>
        <p:txBody>
          <a:bodyPr>
            <a:noAutofit/>
          </a:bodyPr>
          <a:lstStyle/>
          <a:p>
            <a:r>
              <a:rPr lang="fr-FR" sz="3800" b="1" dirty="0">
                <a:cs typeface="Calibri"/>
              </a:rPr>
              <a:t>SMOS </a:t>
            </a:r>
            <a:br>
              <a:rPr lang="fr-FR" sz="3800" b="1" dirty="0">
                <a:cs typeface="Calibri"/>
              </a:rPr>
            </a:br>
            <a:r>
              <a:rPr lang="fr-FR" sz="3800" b="1" dirty="0">
                <a:cs typeface="Calibri"/>
              </a:rPr>
              <a:t>Pilot-Mission Exploitation Platform </a:t>
            </a:r>
            <a:r>
              <a:rPr lang="fr-FR" sz="3800" dirty="0">
                <a:cs typeface="Calibri"/>
              </a:rPr>
              <a:t/>
            </a:r>
            <a:br>
              <a:rPr lang="fr-FR" sz="3800" dirty="0">
                <a:cs typeface="Calibri"/>
              </a:rPr>
            </a:br>
            <a:r>
              <a:rPr lang="fr-FR" sz="3800" dirty="0">
                <a:cs typeface="Calibri"/>
              </a:rPr>
              <a:t>(Pi-MEP)</a:t>
            </a:r>
            <a:endParaRPr lang="en-US" sz="3800" dirty="0">
              <a:cs typeface="Calibri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141999"/>
            <a:ext cx="6400800" cy="3002613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Match-up database</a:t>
            </a:r>
            <a:endParaRPr lang="en-US" sz="3400" b="1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Sébastien Guimbard</a:t>
            </a:r>
            <a:r>
              <a:rPr lang="en-US" sz="2700" baseline="300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Nicolas Reul</a:t>
            </a:r>
            <a:r>
              <a:rPr lang="en-US" sz="2700" baseline="300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700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Sylvain 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Herlédan</a:t>
            </a:r>
            <a:r>
              <a:rPr lang="en-US" sz="2700" baseline="30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1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,</a:t>
            </a:r>
            <a:r>
              <a:rPr lang="en-US" sz="2700" baseline="30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 </a:t>
            </a:r>
            <a:r>
              <a:rPr lang="en-US" sz="2700" dirty="0" err="1">
                <a:solidFill>
                  <a:schemeClr val="tx2">
                    <a:lumMod val="75000"/>
                  </a:schemeClr>
                </a:solidFill>
                <a:cs typeface="Calibri"/>
              </a:rPr>
              <a:t>Ziad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 El </a:t>
            </a:r>
            <a:r>
              <a:rPr lang="en-US" sz="2700" dirty="0" err="1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Khoury</a:t>
            </a:r>
            <a:r>
              <a:rPr lang="en-US" sz="2700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 Hanna</a:t>
            </a:r>
            <a:r>
              <a:rPr lang="en-US" sz="2700" baseline="30000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1</a:t>
            </a:r>
            <a:r>
              <a:rPr lang="en-US" sz="2700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, </a:t>
            </a:r>
            <a:r>
              <a:rPr lang="en-US" sz="27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Jean-Francois 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Piollé</a:t>
            </a:r>
            <a:r>
              <a:rPr lang="en-US" sz="2700" baseline="300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7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Frédéric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7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Paul</a:t>
            </a:r>
            <a:r>
              <a:rPr lang="en-US" sz="2700" baseline="300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27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Roberto Sabia</a:t>
            </a:r>
            <a:r>
              <a:rPr lang="en-US" sz="2700" baseline="300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3</a:t>
            </a:r>
          </a:p>
          <a:p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1. </a:t>
            </a:r>
            <a:r>
              <a:rPr lang="es-ES" sz="2200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OceanDataLab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Plouzane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France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2.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Ifremer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Laboratoire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d’océanographie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physique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et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spatiale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</a:t>
            </a:r>
            <a:r>
              <a:rPr lang="es-E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Plouzane</a:t>
            </a:r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France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s-E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3.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Telespazio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-Vega UK Ltd for ESA, ESRIN,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Frascati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, Italy</a:t>
            </a:r>
          </a:p>
          <a:p>
            <a:endParaRPr lang="en-US" dirty="0" smtClean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SAG CM#2, ESA-ESRIN</a:t>
            </a:r>
          </a:p>
          <a:p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May 24, 2018</a:t>
            </a:r>
            <a:endParaRPr lang="en-US" sz="2200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3" descr="41_digital_logo_grey_H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774" y="-59557"/>
            <a:ext cx="2449293" cy="12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Institut_français_de_recherche_pour_l'exploitation_de_la_mer_(logo)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2" y="5740364"/>
            <a:ext cx="2405077" cy="650088"/>
          </a:xfrm>
          <a:prstGeom prst="rect">
            <a:avLst/>
          </a:prstGeom>
        </p:spPr>
      </p:pic>
      <p:pic>
        <p:nvPicPr>
          <p:cNvPr id="7" name="Imagen 6" descr="SMOS_PiMEP_blac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0" y="102239"/>
            <a:ext cx="2240964" cy="1144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38" y="5740364"/>
            <a:ext cx="214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8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Pi-MEP systematic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satellite </a:t>
            </a:r>
            <a:r>
              <a:rPr lang="en-US" dirty="0" smtClean="0"/>
              <a:t>products (28)</a:t>
            </a:r>
            <a:endParaRPr lang="en-US" dirty="0" smtClean="0"/>
          </a:p>
          <a:p>
            <a:r>
              <a:rPr lang="en-US" dirty="0" smtClean="0"/>
              <a:t>By in situ </a:t>
            </a:r>
            <a:r>
              <a:rPr lang="en-US" dirty="0" smtClean="0"/>
              <a:t>database (10)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 smtClean="0"/>
              <a:t>Pi-MEP region (30)</a:t>
            </a:r>
          </a:p>
          <a:p>
            <a:endParaRPr lang="en-US" dirty="0"/>
          </a:p>
          <a:p>
            <a:pPr marL="0" indent="0">
              <a:buNone/>
            </a:pPr>
            <a:r>
              <a:rPr lang="es-ES" dirty="0" smtClean="0"/>
              <a:t>~ </a:t>
            </a:r>
            <a:r>
              <a:rPr lang="en-US" dirty="0" smtClean="0"/>
              <a:t>8000 reports </a:t>
            </a:r>
          </a:p>
          <a:p>
            <a:pPr marL="0" indent="0">
              <a:buNone/>
            </a:pPr>
            <a:r>
              <a:rPr lang="es-ES" dirty="0" smtClean="0"/>
              <a:t>~</a:t>
            </a:r>
            <a:r>
              <a:rPr lang="en-US" dirty="0" smtClean="0"/>
              <a:t>40 plots/report</a:t>
            </a:r>
          </a:p>
          <a:p>
            <a:pPr marL="0" indent="0">
              <a:buNone/>
            </a:pPr>
            <a:r>
              <a:rPr lang="es-ES" dirty="0" smtClean="0"/>
              <a:t>~320 000 figures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222" y="1219204"/>
            <a:ext cx="3082463" cy="4756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949" y="1294320"/>
            <a:ext cx="3082463" cy="4756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349" y="1446720"/>
            <a:ext cx="3082463" cy="4756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749" y="1599120"/>
            <a:ext cx="3082463" cy="4756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149" y="1751520"/>
            <a:ext cx="3082463" cy="4756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549" y="1903920"/>
            <a:ext cx="3082463" cy="4756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949" y="2056320"/>
            <a:ext cx="3082463" cy="47567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464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MDB report structure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786" y="1417638"/>
            <a:ext cx="3908620" cy="4779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75" y="1308055"/>
            <a:ext cx="4317625" cy="479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46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MDB </a:t>
            </a:r>
            <a:r>
              <a:rPr lang="en-US" dirty="0" smtClean="0"/>
              <a:t>report content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6" y="1810328"/>
            <a:ext cx="4431445" cy="3120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477" y="3168072"/>
            <a:ext cx="4394162" cy="32604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7116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MDB report content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9" y="1640609"/>
            <a:ext cx="4007427" cy="1758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40" y="3737510"/>
            <a:ext cx="4080164" cy="2023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064" y="2052451"/>
            <a:ext cx="4576362" cy="33701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0303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MDB report content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5833"/>
          <a:stretch/>
        </p:blipFill>
        <p:spPr>
          <a:xfrm>
            <a:off x="5565774" y="1417638"/>
            <a:ext cx="3288146" cy="42257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4607214" cy="4332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774" y="3950277"/>
            <a:ext cx="3288146" cy="27497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468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MDB characteristics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18" y="941533"/>
            <a:ext cx="3823859" cy="4034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301" y="941533"/>
            <a:ext cx="3304992" cy="4034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582" y="5068160"/>
            <a:ext cx="3711286" cy="178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91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27" y="-77705"/>
            <a:ext cx="8229600" cy="1143000"/>
          </a:xfrm>
        </p:spPr>
        <p:txBody>
          <a:bodyPr/>
          <a:lstStyle/>
          <a:p>
            <a:r>
              <a:rPr lang="en-US" dirty="0" smtClean="0"/>
              <a:t>MDB analyses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450"/>
            <a:ext cx="3190100" cy="3519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908" y="885450"/>
            <a:ext cx="2826329" cy="1884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908" y="2903857"/>
            <a:ext cx="2826329" cy="200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709" y="772602"/>
            <a:ext cx="2125426" cy="2109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944" y="2904732"/>
            <a:ext cx="2898956" cy="21070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27" y="4547277"/>
            <a:ext cx="2142835" cy="2199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638" y="5137270"/>
            <a:ext cx="3024000" cy="1512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4541" y="5140915"/>
            <a:ext cx="3024000" cy="150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MDB report summary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4800" y="1553401"/>
            <a:ext cx="4554052" cy="4103872"/>
            <a:chOff x="304800" y="1553401"/>
            <a:chExt cx="4554052" cy="41038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553401"/>
              <a:ext cx="4554052" cy="35589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5038531"/>
              <a:ext cx="2914073" cy="61874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659" y="1417638"/>
            <a:ext cx="3050267" cy="2292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659" y="3854544"/>
            <a:ext cx="3188745" cy="236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2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618" y="-16430"/>
            <a:ext cx="8229600" cy="1143000"/>
          </a:xfrm>
        </p:spPr>
        <p:txBody>
          <a:bodyPr/>
          <a:lstStyle/>
          <a:p>
            <a:r>
              <a:rPr lang="en-US" dirty="0" smtClean="0"/>
              <a:t>Work in progress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5"/>
          <a:stretch/>
        </p:blipFill>
        <p:spPr>
          <a:xfrm>
            <a:off x="207817" y="1103612"/>
            <a:ext cx="4165057" cy="12653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3"/>
          <a:stretch/>
        </p:blipFill>
        <p:spPr>
          <a:xfrm>
            <a:off x="185139" y="2761284"/>
            <a:ext cx="4210412" cy="1060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5"/>
          <a:stretch/>
        </p:blipFill>
        <p:spPr>
          <a:xfrm>
            <a:off x="181712" y="4065381"/>
            <a:ext cx="4283526" cy="1184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4" descr="spectre_TAO_ex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478" y="2584619"/>
            <a:ext cx="3660740" cy="176459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/>
          <a:srcRect l="15195" t="25623" r="20233"/>
          <a:stretch/>
        </p:blipFill>
        <p:spPr bwMode="auto">
          <a:xfrm>
            <a:off x="5908316" y="4349213"/>
            <a:ext cx="1927355" cy="220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6" t="16071" r="18113" b="42298"/>
          <a:stretch/>
        </p:blipFill>
        <p:spPr>
          <a:xfrm>
            <a:off x="4948514" y="953090"/>
            <a:ext cx="3846960" cy="1566426"/>
          </a:xfrm>
        </p:spPr>
      </p:pic>
      <p:sp>
        <p:nvSpPr>
          <p:cNvPr id="12" name="TextBox 11"/>
          <p:cNvSpPr txBox="1"/>
          <p:nvPr/>
        </p:nvSpPr>
        <p:spPr>
          <a:xfrm>
            <a:off x="186762" y="1982711"/>
            <a:ext cx="4391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Give access to one </a:t>
            </a:r>
            <a:r>
              <a:rPr lang="en-US" dirty="0" err="1" smtClean="0"/>
              <a:t>NetCDF</a:t>
            </a:r>
            <a:r>
              <a:rPr lang="en-US" dirty="0" smtClean="0"/>
              <a:t> file containing all the data used to generate a specific report.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82709" y="3535853"/>
            <a:ext cx="301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Using </a:t>
            </a:r>
            <a:r>
              <a:rPr lang="en-US" dirty="0" smtClean="0"/>
              <a:t>Moorings data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88258" y="4921522"/>
            <a:ext cx="386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TSG data in predefined areas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1713" y="5897257"/>
            <a:ext cx="42835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Satellite inter-comparisons reports/metrics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78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in </a:t>
            </a:r>
            <a:r>
              <a:rPr lang="en-US" dirty="0" smtClean="0"/>
              <a:t>progress: Plot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09" y="1600201"/>
            <a:ext cx="901469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nterface </a:t>
            </a:r>
            <a:r>
              <a:rPr lang="en-US" dirty="0"/>
              <a:t>with five types of plots :</a:t>
            </a:r>
          </a:p>
          <a:p>
            <a:pPr lvl="1"/>
            <a:r>
              <a:rPr lang="en-US" dirty="0" smtClean="0"/>
              <a:t>Time </a:t>
            </a:r>
            <a:r>
              <a:rPr lang="en-US" dirty="0"/>
              <a:t>series</a:t>
            </a:r>
          </a:p>
          <a:p>
            <a:pPr lvl="1"/>
            <a:r>
              <a:rPr lang="en-US" dirty="0" smtClean="0"/>
              <a:t>Scatterplots</a:t>
            </a:r>
            <a:endParaRPr lang="en-US" dirty="0"/>
          </a:p>
          <a:p>
            <a:pPr lvl="1"/>
            <a:r>
              <a:rPr lang="en-US" dirty="0" smtClean="0"/>
              <a:t>Histograms</a:t>
            </a:r>
            <a:endParaRPr lang="en-US" dirty="0"/>
          </a:p>
          <a:p>
            <a:pPr lvl="1"/>
            <a:r>
              <a:rPr lang="en-US" dirty="0" err="1" smtClean="0"/>
              <a:t>Hovm</a:t>
            </a:r>
            <a:r>
              <a:rPr lang="es-ES" dirty="0" err="1" smtClean="0"/>
              <a:t>ö</a:t>
            </a:r>
            <a:r>
              <a:rPr lang="en-US" dirty="0" err="1" smtClean="0"/>
              <a:t>ller</a:t>
            </a:r>
            <a:r>
              <a:rPr lang="en-US" dirty="0" smtClean="0"/>
              <a:t> </a:t>
            </a:r>
            <a:r>
              <a:rPr lang="en-US" dirty="0"/>
              <a:t>diagrams</a:t>
            </a:r>
          </a:p>
          <a:p>
            <a:pPr lvl="1"/>
            <a:r>
              <a:rPr lang="en-US" dirty="0" smtClean="0"/>
              <a:t>Maps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708" y="2137786"/>
            <a:ext cx="4103292" cy="3782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Options:</a:t>
            </a:r>
          </a:p>
          <a:p>
            <a:r>
              <a:rPr lang="en-US" dirty="0" smtClean="0"/>
              <a:t>1 </a:t>
            </a:r>
            <a:r>
              <a:rPr lang="en-US" dirty="0"/>
              <a:t>and 4 : Size of time bins (</a:t>
            </a:r>
            <a:r>
              <a:rPr lang="en-US" dirty="0" smtClean="0"/>
              <a:t>day, month</a:t>
            </a:r>
            <a:r>
              <a:rPr lang="en-US" dirty="0"/>
              <a:t>, year)</a:t>
            </a:r>
          </a:p>
          <a:p>
            <a:r>
              <a:rPr lang="en-US" dirty="0" smtClean="0"/>
              <a:t>2 </a:t>
            </a:r>
            <a:r>
              <a:rPr lang="en-US" dirty="0"/>
              <a:t>and 5 : Time aggregation </a:t>
            </a:r>
            <a:r>
              <a:rPr lang="en-US" dirty="0" smtClean="0"/>
              <a:t>method (mean</a:t>
            </a:r>
            <a:r>
              <a:rPr lang="en-US" dirty="0"/>
              <a:t>, </a:t>
            </a:r>
            <a:r>
              <a:rPr lang="en-US" dirty="0" err="1"/>
              <a:t>std</a:t>
            </a:r>
            <a:r>
              <a:rPr lang="en-US" dirty="0"/>
              <a:t>, etc...)</a:t>
            </a:r>
          </a:p>
          <a:p>
            <a:r>
              <a:rPr lang="en-US" dirty="0" smtClean="0"/>
              <a:t>3 </a:t>
            </a:r>
            <a:r>
              <a:rPr lang="en-US" dirty="0"/>
              <a:t>and 8 : Space </a:t>
            </a:r>
            <a:r>
              <a:rPr lang="en-US" dirty="0" smtClean="0"/>
              <a:t>aggregation method </a:t>
            </a:r>
            <a:r>
              <a:rPr lang="en-US" dirty="0"/>
              <a:t>(mean, </a:t>
            </a:r>
            <a:r>
              <a:rPr lang="en-US" dirty="0" err="1"/>
              <a:t>std</a:t>
            </a:r>
            <a:r>
              <a:rPr lang="en-US" dirty="0"/>
              <a:t>, etc...)</a:t>
            </a:r>
          </a:p>
          <a:p>
            <a:r>
              <a:rPr lang="en-US" dirty="0" smtClean="0"/>
              <a:t>6 </a:t>
            </a:r>
            <a:r>
              <a:rPr lang="en-US" dirty="0"/>
              <a:t>: Either longitudinal or </a:t>
            </a:r>
            <a:r>
              <a:rPr lang="en-US" dirty="0" smtClean="0"/>
              <a:t>latitudinal aggregates</a:t>
            </a:r>
            <a:endParaRPr lang="en-US" dirty="0"/>
          </a:p>
          <a:p>
            <a:r>
              <a:rPr lang="en-US" dirty="0" smtClean="0"/>
              <a:t>7 </a:t>
            </a:r>
            <a:r>
              <a:rPr lang="en-US" dirty="0"/>
              <a:t>: Statistic displayed on the Y </a:t>
            </a:r>
            <a:r>
              <a:rPr lang="en-US" dirty="0" smtClean="0"/>
              <a:t>axis (number </a:t>
            </a:r>
            <a:r>
              <a:rPr lang="en-US" dirty="0"/>
              <a:t>of values per bin </a:t>
            </a:r>
            <a:r>
              <a:rPr lang="en-US" dirty="0" smtClean="0"/>
              <a:t>by default)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0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890" y="1600201"/>
            <a:ext cx="7088909" cy="4525963"/>
          </a:xfrm>
        </p:spPr>
        <p:txBody>
          <a:bodyPr/>
          <a:lstStyle/>
          <a:p>
            <a:r>
              <a:rPr lang="en-US" dirty="0" smtClean="0"/>
              <a:t>Match-up database generation</a:t>
            </a:r>
            <a:endParaRPr lang="en-US" dirty="0" smtClean="0"/>
          </a:p>
          <a:p>
            <a:r>
              <a:rPr lang="en-US" dirty="0" smtClean="0"/>
              <a:t>MDB report content</a:t>
            </a:r>
            <a:endParaRPr lang="en-US" dirty="0" smtClean="0"/>
          </a:p>
          <a:p>
            <a:r>
              <a:rPr lang="en-US" dirty="0" smtClean="0"/>
              <a:t>Pre-operational platform evolution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5847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Work in </a:t>
            </a:r>
            <a:r>
              <a:rPr lang="en-US" sz="3800" dirty="0" smtClean="0"/>
              <a:t>progress: </a:t>
            </a:r>
            <a:r>
              <a:rPr lang="en-US" sz="3600" dirty="0" smtClean="0"/>
              <a:t>MDB </a:t>
            </a:r>
            <a:r>
              <a:rPr lang="en-US" sz="3800" dirty="0" smtClean="0"/>
              <a:t>interface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6" y="1527166"/>
            <a:ext cx="6696364" cy="3687153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smtClean="0"/>
              <a:t>Interface </a:t>
            </a:r>
            <a:r>
              <a:rPr lang="en-US" dirty="0"/>
              <a:t>to query MDB data and 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sz="1800" dirty="0"/>
          </a:p>
          <a:p>
            <a:pPr lvl="1"/>
            <a:r>
              <a:rPr lang="en-US" sz="2400" dirty="0" smtClean="0"/>
              <a:t>Extract </a:t>
            </a:r>
            <a:r>
              <a:rPr lang="en-US" sz="2400" dirty="0"/>
              <a:t>match-ups (CSV, JSON or </a:t>
            </a:r>
            <a:r>
              <a:rPr lang="en-US" sz="2400" dirty="0" err="1"/>
              <a:t>NetCDF</a:t>
            </a:r>
            <a:r>
              <a:rPr lang="en-US" sz="2400" dirty="0"/>
              <a:t>)</a:t>
            </a:r>
          </a:p>
          <a:p>
            <a:pPr lvl="1"/>
            <a:r>
              <a:rPr lang="en-US" sz="2400" dirty="0" smtClean="0"/>
              <a:t>Generate </a:t>
            </a:r>
            <a:r>
              <a:rPr lang="en-US" sz="2400" dirty="0"/>
              <a:t>plots for match-up metrics</a:t>
            </a:r>
          </a:p>
          <a:p>
            <a:pPr lvl="1"/>
            <a:r>
              <a:rPr lang="en-US" sz="2400" dirty="0" smtClean="0"/>
              <a:t>Produce </a:t>
            </a:r>
            <a:r>
              <a:rPr lang="en-US" sz="2400" dirty="0"/>
              <a:t>custom PDF </a:t>
            </a:r>
            <a:r>
              <a:rPr lang="en-US" sz="2400" dirty="0" smtClean="0"/>
              <a:t>reports</a:t>
            </a:r>
          </a:p>
          <a:p>
            <a:pPr marL="57144" indent="0">
              <a:buNone/>
            </a:pPr>
            <a:endParaRPr lang="en-US" sz="2400" dirty="0" smtClean="0"/>
          </a:p>
          <a:p>
            <a:pPr marL="57144" indent="0">
              <a:buNone/>
            </a:pPr>
            <a:endParaRPr lang="en-US" sz="2400" dirty="0" smtClean="0"/>
          </a:p>
          <a:p>
            <a:pPr marL="57144" indent="0">
              <a:buNone/>
            </a:pPr>
            <a:r>
              <a:rPr lang="en-US" sz="2400" dirty="0" smtClean="0"/>
              <a:t>Many controls to tune data filters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40" y="3344583"/>
            <a:ext cx="3732260" cy="35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Work in progress</a:t>
            </a:r>
            <a:r>
              <a:rPr lang="en-US"/>
              <a:t>: 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63" y="1924330"/>
            <a:ext cx="7638473" cy="2966956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/>
              <a:t>Jupyter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sz="900" dirty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Python </a:t>
            </a:r>
            <a:r>
              <a:rPr lang="en-US" sz="2400" dirty="0"/>
              <a:t>console in a webpage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Code </a:t>
            </a:r>
            <a:r>
              <a:rPr lang="en-US" sz="2400" dirty="0"/>
              <a:t>executed on the platform (direct access to data)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Results </a:t>
            </a:r>
            <a:r>
              <a:rPr lang="en-US" sz="2400" dirty="0"/>
              <a:t>displayed in the web browser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Python </a:t>
            </a:r>
            <a:r>
              <a:rPr lang="en-US" sz="2400" dirty="0"/>
              <a:t>environment pre-installed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Authenticated/Trusted </a:t>
            </a:r>
            <a:r>
              <a:rPr lang="en-US" sz="2400" dirty="0"/>
              <a:t>users only</a:t>
            </a:r>
          </a:p>
        </p:txBody>
      </p:sp>
    </p:spTree>
    <p:extLst>
      <p:ext uri="{BB962C8B-B14F-4D97-AF65-F5344CB8AC3E}">
        <p14:creationId xmlns:p14="http://schemas.microsoft.com/office/powerpoint/2010/main" val="13028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3252" y="3286"/>
            <a:ext cx="8519023" cy="1045999"/>
          </a:xfr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254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en-US" dirty="0" err="1" smtClean="0">
                <a:solidFill>
                  <a:schemeClr val="tx1"/>
                </a:solidFill>
              </a:rPr>
              <a:t>Jupyter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460" dirty="0">
                <a:solidFill>
                  <a:schemeClr val="tx1"/>
                </a:solidFill>
              </a:rPr>
              <a:t>Interactive analysis of data on a distant server via a web browser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686"/>
            <a:ext cx="3771145" cy="40893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145" y="1364686"/>
            <a:ext cx="4784393" cy="40893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727" y="4292961"/>
            <a:ext cx="3223496" cy="147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6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6676" y="130629"/>
            <a:ext cx="69426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Pi-MEP in situ SSS database pre-processing</a:t>
            </a:r>
            <a:endParaRPr lang="en-US" sz="3000" b="1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87034" y="1312874"/>
            <a:ext cx="2081066" cy="3454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ARGO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670716" y="1312874"/>
            <a:ext cx="2081066" cy="3454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TSG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848825" y="1312874"/>
            <a:ext cx="2081066" cy="3454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Drifters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265143" y="1312874"/>
            <a:ext cx="2081066" cy="3454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 mammals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500581" y="1941120"/>
            <a:ext cx="3335038" cy="580407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Select “valid” </a:t>
            </a:r>
            <a:r>
              <a:rPr lang="en-US" dirty="0" smtClean="0"/>
              <a:t>salinity profiles (</a:t>
            </a:r>
            <a:r>
              <a:rPr lang="en-US" smtClean="0"/>
              <a:t>salinity value for z &lt; 10 m)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500581" y="2758149"/>
            <a:ext cx="3335038" cy="1047231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Calculate of </a:t>
            </a:r>
            <a:r>
              <a:rPr lang="en-US" dirty="0"/>
              <a:t>mixed </a:t>
            </a:r>
            <a:r>
              <a:rPr lang="en-US" dirty="0" smtClean="0"/>
              <a:t>layer depth, </a:t>
            </a:r>
            <a:r>
              <a:rPr lang="en-US" dirty="0"/>
              <a:t>thermocline </a:t>
            </a:r>
            <a:r>
              <a:rPr lang="en-US" dirty="0" smtClean="0"/>
              <a:t>depth, </a:t>
            </a:r>
            <a:r>
              <a:rPr lang="en-US" dirty="0"/>
              <a:t>barrier Layer thickness, buoyancy frequency N(z)…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500581" y="4042006"/>
            <a:ext cx="3335038" cy="1047231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Colocation with Auxiliary datasets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Ascat</a:t>
            </a:r>
            <a:r>
              <a:rPr lang="en-US" dirty="0" smtClean="0"/>
              <a:t>, </a:t>
            </a:r>
            <a:r>
              <a:rPr lang="en-US" dirty="0" smtClean="0"/>
              <a:t>CMORPH, ISAS, WOA)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5181306" y="3607897"/>
            <a:ext cx="3335038" cy="1047231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Colocation with Auxiliary datasets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Ascat</a:t>
            </a:r>
            <a:r>
              <a:rPr lang="en-US" smtClean="0"/>
              <a:t>, </a:t>
            </a:r>
            <a:r>
              <a:rPr lang="en-US" smtClean="0"/>
              <a:t>CMORPH, ISAS, WOA)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5181306" y="1941120"/>
            <a:ext cx="3335038" cy="1047231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Spatial median filtering of </a:t>
            </a:r>
            <a:r>
              <a:rPr lang="en-US" dirty="0"/>
              <a:t>SSS and SST </a:t>
            </a:r>
            <a:r>
              <a:rPr lang="en-US" dirty="0" smtClean="0"/>
              <a:t>values with different </a:t>
            </a:r>
            <a:r>
              <a:rPr lang="en-US" smtClean="0"/>
              <a:t>spatial window (25km, 50km, 100km)   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1956348" y="5418227"/>
            <a:ext cx="5312670" cy="34544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Pi-MEP in situ database  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2103445" y="2549238"/>
            <a:ext cx="177936" cy="199678"/>
          </a:xfrm>
          <a:prstGeom prst="downArrow">
            <a:avLst/>
          </a:prstGeom>
          <a:gradFill>
            <a:gsLst>
              <a:gs pos="10000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own Arrow 61"/>
          <p:cNvSpPr/>
          <p:nvPr/>
        </p:nvSpPr>
        <p:spPr>
          <a:xfrm>
            <a:off x="2103445" y="3838807"/>
            <a:ext cx="177936" cy="199678"/>
          </a:xfrm>
          <a:prstGeom prst="downArrow">
            <a:avLst/>
          </a:prstGeom>
          <a:gradFill>
            <a:gsLst>
              <a:gs pos="10000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>
            <a:off x="2079132" y="5153893"/>
            <a:ext cx="177936" cy="199678"/>
          </a:xfrm>
          <a:prstGeom prst="downArrow">
            <a:avLst/>
          </a:prstGeom>
          <a:gradFill>
            <a:gsLst>
              <a:gs pos="10000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>
            <a:off x="6821115" y="3181925"/>
            <a:ext cx="177936" cy="199678"/>
          </a:xfrm>
          <a:prstGeom prst="downArrow">
            <a:avLst/>
          </a:prstGeom>
          <a:gradFill>
            <a:gsLst>
              <a:gs pos="10000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/>
          <p:nvPr/>
        </p:nvSpPr>
        <p:spPr>
          <a:xfrm>
            <a:off x="6821115" y="4794772"/>
            <a:ext cx="177936" cy="199678"/>
          </a:xfrm>
          <a:prstGeom prst="downArrow">
            <a:avLst/>
          </a:prstGeom>
          <a:gradFill>
            <a:gsLst>
              <a:gs pos="10000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cess 3"/>
          <p:cNvSpPr/>
          <p:nvPr/>
        </p:nvSpPr>
        <p:spPr>
          <a:xfrm>
            <a:off x="2245360" y="2729337"/>
            <a:ext cx="1788160" cy="98552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MDB </a:t>
            </a:r>
          </a:p>
          <a:p>
            <a:pPr algn="ctr"/>
            <a:r>
              <a:rPr lang="en-US" dirty="0" smtClean="0"/>
              <a:t>generator</a:t>
            </a:r>
            <a:endParaRPr lang="en-US" dirty="0"/>
          </a:p>
        </p:txBody>
      </p:sp>
      <p:cxnSp>
        <p:nvCxnSpPr>
          <p:cNvPr id="7" name="Straight Arrow Connector 6"/>
          <p:cNvCxnSpPr>
            <a:endCxn id="13" idx="3"/>
          </p:cNvCxnSpPr>
          <p:nvPr/>
        </p:nvCxnSpPr>
        <p:spPr>
          <a:xfrm flipH="1" flipV="1">
            <a:off x="1534511" y="1422356"/>
            <a:ext cx="710850" cy="13069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5258" y="1129108"/>
            <a:ext cx="4956210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1)Read a </a:t>
            </a:r>
            <a:r>
              <a:rPr lang="en-US" dirty="0" smtClean="0"/>
              <a:t>SSS </a:t>
            </a:r>
            <a:r>
              <a:rPr lang="en-US" dirty="0" smtClean="0"/>
              <a:t>satellite file</a:t>
            </a:r>
          </a:p>
          <a:p>
            <a:r>
              <a:rPr lang="en-US" dirty="0" smtClean="0"/>
              <a:t>Store temporal/spatial resolution (Res) and grid of the satellite products for further collocation (</a:t>
            </a:r>
            <a:r>
              <a:rPr lang="en-US" dirty="0" err="1" smtClean="0"/>
              <a:t>cf</a:t>
            </a:r>
            <a:r>
              <a:rPr lang="en-US" dirty="0" smtClean="0"/>
              <a:t> 3))</a:t>
            </a:r>
          </a:p>
          <a:p>
            <a:endParaRPr lang="en-US" dirty="0" smtClean="0"/>
          </a:p>
          <a:p>
            <a:r>
              <a:rPr lang="en-US" dirty="0" smtClean="0"/>
              <a:t>2) Select </a:t>
            </a:r>
            <a:r>
              <a:rPr lang="en-US" dirty="0" smtClean="0"/>
              <a:t>quality controlled In situ data falling </a:t>
            </a:r>
            <a:r>
              <a:rPr lang="en-US" dirty="0" smtClean="0"/>
              <a:t>in the time window </a:t>
            </a:r>
            <a:r>
              <a:rPr lang="en-US" dirty="0" smtClean="0"/>
              <a:t>(±</a:t>
            </a:r>
            <a:r>
              <a:rPr lang="en-US" dirty="0"/>
              <a:t>6</a:t>
            </a:r>
            <a:r>
              <a:rPr lang="en-US" dirty="0" smtClean="0"/>
              <a:t>h </a:t>
            </a:r>
            <a:r>
              <a:rPr lang="en-US" dirty="0" smtClean="0"/>
              <a:t>for L2</a:t>
            </a:r>
            <a:r>
              <a:rPr lang="en-US" dirty="0"/>
              <a:t>, </a:t>
            </a:r>
            <a:r>
              <a:rPr lang="en-US" dirty="0" smtClean="0"/>
              <a:t>±D/2 for L3/L4)</a:t>
            </a:r>
          </a:p>
          <a:p>
            <a:endParaRPr lang="en-US" dirty="0" smtClean="0"/>
          </a:p>
          <a:p>
            <a:r>
              <a:rPr lang="en-US" dirty="0" smtClean="0"/>
              <a:t>3) </a:t>
            </a:r>
            <a:r>
              <a:rPr lang="en-US" dirty="0" smtClean="0"/>
              <a:t>Find nearest L2-L4 </a:t>
            </a:r>
            <a:r>
              <a:rPr lang="en-US" dirty="0" smtClean="0"/>
              <a:t>pixel within a distance R=[</a:t>
            </a:r>
            <a:r>
              <a:rPr lang="en-US" dirty="0"/>
              <a:t>0,Res/2] </a:t>
            </a:r>
            <a:r>
              <a:rPr lang="en-US" dirty="0" smtClean="0"/>
              <a:t>for </a:t>
            </a:r>
            <a:r>
              <a:rPr lang="en-US" dirty="0"/>
              <a:t>each in situ </a:t>
            </a:r>
            <a:r>
              <a:rPr lang="en-US" dirty="0" smtClean="0"/>
              <a:t>data</a:t>
            </a:r>
            <a:endParaRPr lang="en-US" dirty="0" smtClean="0"/>
          </a:p>
          <a:p>
            <a:endParaRPr lang="fr-FR" dirty="0" smtClean="0"/>
          </a:p>
          <a:p>
            <a:pPr marL="0" lvl="1"/>
            <a:r>
              <a:rPr lang="fr-FR" dirty="0" smtClean="0"/>
              <a:t>4) Store </a:t>
            </a:r>
            <a:r>
              <a:rPr lang="fr-FR" dirty="0" err="1" smtClean="0"/>
              <a:t>actual</a:t>
            </a:r>
            <a:r>
              <a:rPr lang="fr-FR" dirty="0" smtClean="0"/>
              <a:t> </a:t>
            </a:r>
            <a:r>
              <a:rPr lang="en-US" dirty="0" err="1" smtClean="0">
                <a:ea typeface="Gulim" panose="020B0600000101010101" pitchFamily="34" charset="-127"/>
              </a:rPr>
              <a:t>Δt</a:t>
            </a:r>
            <a:r>
              <a:rPr lang="en-US" dirty="0" smtClean="0">
                <a:ea typeface="Gulim" panose="020B0600000101010101" pitchFamily="34" charset="-127"/>
              </a:rPr>
              <a:t> </a:t>
            </a:r>
            <a:r>
              <a:rPr lang="en-US" dirty="0">
                <a:ea typeface="Gulim" panose="020B0600000101010101" pitchFamily="34" charset="-127"/>
              </a:rPr>
              <a:t>&amp; </a:t>
            </a:r>
            <a:r>
              <a:rPr lang="el-GR" dirty="0">
                <a:ea typeface="Gulim" panose="020B0600000101010101" pitchFamily="34" charset="-127"/>
              </a:rPr>
              <a:t>Δ</a:t>
            </a:r>
            <a:r>
              <a:rPr lang="fr-FR" dirty="0">
                <a:ea typeface="Gulim" panose="020B0600000101010101" pitchFamily="34" charset="-127"/>
              </a:rPr>
              <a:t>distance </a:t>
            </a:r>
            <a:r>
              <a:rPr lang="fr-FR" dirty="0" err="1">
                <a:ea typeface="Gulim" panose="020B0600000101010101" pitchFamily="34" charset="-127"/>
              </a:rPr>
              <a:t>between</a:t>
            </a:r>
            <a:r>
              <a:rPr lang="fr-FR" dirty="0">
                <a:ea typeface="Gulim" panose="020B0600000101010101" pitchFamily="34" charset="-127"/>
              </a:rPr>
              <a:t> </a:t>
            </a:r>
            <a:r>
              <a:rPr lang="fr-FR" dirty="0" err="1">
                <a:ea typeface="Gulim" panose="020B0600000101010101" pitchFamily="34" charset="-127"/>
              </a:rPr>
              <a:t>product</a:t>
            </a:r>
            <a:r>
              <a:rPr lang="fr-FR" dirty="0">
                <a:ea typeface="Gulim" panose="020B0600000101010101" pitchFamily="34" charset="-127"/>
              </a:rPr>
              <a:t> pixel &amp;  </a:t>
            </a:r>
            <a:r>
              <a:rPr lang="fr-FR" dirty="0" smtClean="0">
                <a:ea typeface="Gulim" panose="020B0600000101010101" pitchFamily="34" charset="-127"/>
              </a:rPr>
              <a:t>in situ data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5) </a:t>
            </a:r>
            <a:r>
              <a:rPr lang="fr-FR" dirty="0" err="1" smtClean="0"/>
              <a:t>Generate</a:t>
            </a:r>
            <a:r>
              <a:rPr lang="fr-FR" dirty="0" smtClean="0"/>
              <a:t> NetCDF4 files</a:t>
            </a:r>
            <a:endParaRPr lang="fr-FR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639412" y="3014115"/>
            <a:ext cx="630871" cy="1428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1237" y="130629"/>
            <a:ext cx="78042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/>
              <a:t>MDB </a:t>
            </a:r>
            <a:r>
              <a:rPr lang="en-US" sz="3400" b="1" dirty="0" smtClean="0"/>
              <a:t>Generation  </a:t>
            </a:r>
            <a:endParaRPr lang="en-US" sz="3400" b="1" dirty="0"/>
          </a:p>
        </p:txBody>
      </p:sp>
      <p:sp>
        <p:nvSpPr>
          <p:cNvPr id="13" name="Rectangle 12"/>
          <p:cNvSpPr/>
          <p:nvPr/>
        </p:nvSpPr>
        <p:spPr>
          <a:xfrm>
            <a:off x="115614" y="893136"/>
            <a:ext cx="1418897" cy="10584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SMOS, SMAP, </a:t>
            </a:r>
          </a:p>
          <a:p>
            <a:pPr algn="ctr"/>
            <a:r>
              <a:rPr lang="en-US" dirty="0" smtClean="0"/>
              <a:t>Aquarius</a:t>
            </a:r>
          </a:p>
          <a:p>
            <a:pPr algn="ctr"/>
            <a:r>
              <a:rPr lang="en-US" dirty="0" smtClean="0"/>
              <a:t>L2 to L4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5614" y="2167482"/>
            <a:ext cx="1418897" cy="8466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situ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5613" y="2978773"/>
            <a:ext cx="1418897" cy="11345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 Auxiliary </a:t>
            </a:r>
            <a:r>
              <a:rPr lang="en-US" dirty="0" smtClean="0"/>
              <a:t>parameters</a:t>
            </a:r>
          </a:p>
          <a:p>
            <a:pPr algn="ctr"/>
            <a:r>
              <a:rPr lang="en-US" dirty="0" smtClean="0"/>
              <a:t>(rain, wind, </a:t>
            </a:r>
            <a:r>
              <a:rPr lang="en-US" dirty="0" err="1" smtClean="0"/>
              <a:t>sst</a:t>
            </a:r>
            <a:r>
              <a:rPr lang="en-US" dirty="0" smtClean="0"/>
              <a:t>, </a:t>
            </a:r>
            <a:r>
              <a:rPr lang="en-US" dirty="0" err="1" smtClean="0"/>
              <a:t>mld</a:t>
            </a:r>
            <a:r>
              <a:rPr lang="en-US" dirty="0" smtClean="0"/>
              <a:t>, </a:t>
            </a:r>
            <a:r>
              <a:rPr lang="is-IS" dirty="0" smtClean="0"/>
              <a:t>…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0414" y="6301688"/>
            <a:ext cx="7310422" cy="369332"/>
          </a:xfrm>
          <a:prstGeom prst="rect">
            <a:avLst/>
          </a:prstGeom>
          <a:noFill/>
          <a:ln w="508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</a:rPr>
              <a:t>pimep-mdb_satelliteID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</a:rPr>
              <a:t>_</a:t>
            </a:r>
            <a:r>
              <a:rPr lang="fr-FR" dirty="0" smtClean="0">
                <a:latin typeface="Calibri" panose="020F0502020204030204" pitchFamily="34" charset="0"/>
              </a:rPr>
              <a:t>insituID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</a:rPr>
              <a:t>_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Time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</a:rPr>
              <a:t>_V01.nc 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953407" y="3823865"/>
            <a:ext cx="367862" cy="23835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187790" y="764639"/>
            <a:ext cx="478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MDB generator code design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5613" y="530271"/>
            <a:ext cx="13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INPUTS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42532" y="839971"/>
            <a:ext cx="1596880" cy="3817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78203" y="5885223"/>
            <a:ext cx="13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OUTPUTS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817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MDB generation: some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36" y="1600201"/>
            <a:ext cx="8876146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Search  temporal radius for colocation:</a:t>
            </a:r>
          </a:p>
          <a:p>
            <a:pPr lvl="1"/>
            <a:r>
              <a:rPr lang="en-US" dirty="0" smtClean="0"/>
              <a:t>For running mean products (one file/day) : D=±12H</a:t>
            </a:r>
          </a:p>
          <a:p>
            <a:pPr lvl="1"/>
            <a:r>
              <a:rPr lang="en-US" dirty="0" smtClean="0"/>
              <a:t>SMOS-L3-LOCEAN-9D/18D (one file/4 days): D=±2days</a:t>
            </a:r>
          </a:p>
          <a:p>
            <a:r>
              <a:rPr lang="en-US" dirty="0" smtClean="0"/>
              <a:t>Search spatial radius:</a:t>
            </a:r>
          </a:p>
          <a:p>
            <a:pPr lvl="1"/>
            <a:r>
              <a:rPr lang="en-US" dirty="0" smtClean="0"/>
              <a:t>Aquarius L2: 55km</a:t>
            </a:r>
          </a:p>
          <a:p>
            <a:pPr lvl="1"/>
            <a:r>
              <a:rPr lang="en-US" dirty="0" smtClean="0"/>
              <a:t>SMAP L2: 20 km(</a:t>
            </a:r>
            <a:r>
              <a:rPr lang="en-US" dirty="0" err="1" smtClean="0"/>
              <a:t>rss</a:t>
            </a:r>
            <a:r>
              <a:rPr lang="en-US" dirty="0" smtClean="0"/>
              <a:t>), 30 km(</a:t>
            </a:r>
            <a:r>
              <a:rPr lang="en-US" dirty="0" err="1" smtClean="0"/>
              <a:t>jpl</a:t>
            </a:r>
            <a:r>
              <a:rPr lang="en-US" dirty="0" smtClean="0"/>
              <a:t>) and 35 km (rss-70km)</a:t>
            </a:r>
          </a:p>
          <a:p>
            <a:pPr lvl="1"/>
            <a:r>
              <a:rPr lang="en-US" dirty="0" smtClean="0"/>
              <a:t>SMOS L2: 20km km</a:t>
            </a:r>
          </a:p>
          <a:p>
            <a:pPr lvl="1"/>
            <a:r>
              <a:rPr lang="en-US" dirty="0" smtClean="0"/>
              <a:t>For L3 products: grid resolution vs real product res.?</a:t>
            </a:r>
          </a:p>
          <a:p>
            <a:r>
              <a:rPr lang="en-US" dirty="0" smtClean="0"/>
              <a:t>L2 flags: Aquarius v5</a:t>
            </a:r>
          </a:p>
        </p:txBody>
      </p:sp>
    </p:spTree>
    <p:extLst>
      <p:ext uri="{BB962C8B-B14F-4D97-AF65-F5344CB8AC3E}">
        <p14:creationId xmlns:p14="http://schemas.microsoft.com/office/powerpoint/2010/main" val="2143771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Match-up </a:t>
            </a:r>
            <a:r>
              <a:rPr lang="en-US" dirty="0" smtClean="0"/>
              <a:t>database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</p:spTree>
    <p:extLst>
      <p:ext uri="{BB962C8B-B14F-4D97-AF65-F5344CB8AC3E}">
        <p14:creationId xmlns:p14="http://schemas.microsoft.com/office/powerpoint/2010/main" val="439521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28 satellites products</a:t>
            </a:r>
          </a:p>
          <a:p>
            <a:r>
              <a:rPr lang="en-US" dirty="0" smtClean="0"/>
              <a:t>10 in situ  datasets</a:t>
            </a:r>
          </a:p>
          <a:p>
            <a:pPr>
              <a:buFont typeface="Symbol" charset="2"/>
              <a:buChar char="Þ"/>
            </a:pPr>
            <a:r>
              <a:rPr lang="en-US" dirty="0" smtClean="0"/>
              <a:t>200 Gb </a:t>
            </a:r>
            <a:r>
              <a:rPr lang="en-US" dirty="0" smtClean="0"/>
              <a:t>~ 500.000 files</a:t>
            </a:r>
          </a:p>
          <a:p>
            <a:pPr>
              <a:buFont typeface="Symbol" charset="2"/>
              <a:buChar char="Þ"/>
            </a:pPr>
            <a:r>
              <a:rPr lang="en-US" dirty="0" smtClean="0"/>
              <a:t>Processing time &lt; 3 days (if parallelized) </a:t>
            </a:r>
          </a:p>
          <a:p>
            <a:pPr>
              <a:buFont typeface="Symbol" charset="2"/>
              <a:buChar char="Þ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Reprocessing</a:t>
            </a:r>
            <a:r>
              <a:rPr lang="en-US" smtClean="0"/>
              <a:t>: once/year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Monthly update: only new pairs in situ/satellite are generated.</a:t>
            </a:r>
          </a:p>
          <a:p>
            <a:pPr>
              <a:buFont typeface="Symbol" charset="2"/>
              <a:buChar char="Þ"/>
            </a:pPr>
            <a:endParaRPr lang="en-US" dirty="0"/>
          </a:p>
          <a:p>
            <a:pPr>
              <a:buFont typeface="Symbol" charset="2"/>
              <a:buChar char="Þ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>
            <a:lvl1pPr algn="ctr" defTabSz="45715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Match-up database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78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651" y="130629"/>
            <a:ext cx="8676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MDB </a:t>
            </a:r>
            <a:r>
              <a:rPr lang="en-US" sz="2800" b="1" dirty="0" smtClean="0"/>
              <a:t>database </a:t>
            </a:r>
            <a:r>
              <a:rPr lang="en-US" sz="2800" b="1" dirty="0" smtClean="0"/>
              <a:t>reports</a:t>
            </a:r>
            <a:endParaRPr lang="en-US" sz="2800" b="1" dirty="0"/>
          </a:p>
        </p:txBody>
      </p:sp>
      <p:sp>
        <p:nvSpPr>
          <p:cNvPr id="5" name="Process 4"/>
          <p:cNvSpPr/>
          <p:nvPr/>
        </p:nvSpPr>
        <p:spPr>
          <a:xfrm>
            <a:off x="1058266" y="3486717"/>
            <a:ext cx="1788160" cy="98552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MDB </a:t>
            </a:r>
          </a:p>
          <a:p>
            <a:pPr algn="ctr"/>
            <a:r>
              <a:rPr lang="en-US" dirty="0" smtClean="0"/>
              <a:t>analyzer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8216" y="669066"/>
            <a:ext cx="2828259" cy="16413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PiMEP</a:t>
            </a:r>
            <a:r>
              <a:rPr lang="en-US" dirty="0" smtClean="0"/>
              <a:t> </a:t>
            </a:r>
            <a:r>
              <a:rPr lang="en-US" dirty="0" smtClean="0"/>
              <a:t>MDBs </a:t>
            </a:r>
            <a:r>
              <a:rPr lang="en-US" dirty="0" smtClean="0"/>
              <a:t>(ARGO, TSG, SEAL, </a:t>
            </a:r>
            <a:r>
              <a:rPr lang="en-US" dirty="0" smtClean="0"/>
              <a:t>Moorings, </a:t>
            </a:r>
            <a:r>
              <a:rPr lang="en-US" dirty="0" smtClean="0"/>
              <a:t>Drifters)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32608" y="2504127"/>
            <a:ext cx="4956210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1)Read each MDB dataset file</a:t>
            </a:r>
          </a:p>
          <a:p>
            <a:endParaRPr lang="en-US" dirty="0" smtClean="0"/>
          </a:p>
          <a:p>
            <a:r>
              <a:rPr lang="en-US" dirty="0"/>
              <a:t>2</a:t>
            </a:r>
            <a:r>
              <a:rPr lang="en-US" dirty="0" smtClean="0"/>
              <a:t>) Extraction of sub-dataset corresponding to the predefined </a:t>
            </a:r>
            <a:r>
              <a:rPr lang="en-US" dirty="0" smtClean="0"/>
              <a:t>Pi-MEP region </a:t>
            </a:r>
            <a:endParaRPr lang="en-US" dirty="0" smtClean="0"/>
          </a:p>
          <a:p>
            <a:endParaRPr lang="fr-FR" dirty="0"/>
          </a:p>
          <a:p>
            <a:r>
              <a:rPr lang="en-GB" dirty="0" smtClean="0"/>
              <a:t>3) Systematically generate predefined plots, tables and statistics for each zone</a:t>
            </a:r>
          </a:p>
          <a:p>
            <a:endParaRPr lang="en-GB" dirty="0"/>
          </a:p>
          <a:p>
            <a:r>
              <a:rPr lang="en-GB" dirty="0" smtClean="0"/>
              <a:t>4) Generate </a:t>
            </a:r>
            <a:r>
              <a:rPr lang="en-GB" dirty="0" smtClean="0"/>
              <a:t>pdf reports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017668" y="2041808"/>
            <a:ext cx="478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MDB analyzer code design</a:t>
            </a:r>
            <a:endParaRPr lang="en-US" b="1" dirty="0"/>
          </a:p>
        </p:txBody>
      </p:sp>
      <p:sp>
        <p:nvSpPr>
          <p:cNvPr id="14" name="Down Arrow 13"/>
          <p:cNvSpPr/>
          <p:nvPr/>
        </p:nvSpPr>
        <p:spPr>
          <a:xfrm>
            <a:off x="1756256" y="4539408"/>
            <a:ext cx="367862" cy="10419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8216" y="5648570"/>
            <a:ext cx="2828260" cy="9994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STATISTICS, PLOTS, </a:t>
            </a:r>
            <a:r>
              <a:rPr lang="en-US" dirty="0" smtClean="0"/>
              <a:t>REPORTS,  </a:t>
            </a:r>
            <a:r>
              <a:rPr lang="en-US" dirty="0" err="1" smtClean="0"/>
              <a:t>NetCDF</a:t>
            </a:r>
            <a:r>
              <a:rPr lang="en-US" dirty="0" smtClean="0"/>
              <a:t> file</a:t>
            </a:r>
            <a:r>
              <a:rPr lang="en-US" dirty="0"/>
              <a:t>s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1756256" y="2411140"/>
            <a:ext cx="367862" cy="10419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932607" y="1240160"/>
            <a:ext cx="4324701" cy="369332"/>
          </a:xfrm>
          <a:prstGeom prst="rect">
            <a:avLst/>
          </a:prstGeom>
          <a:noFill/>
          <a:ln w="508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pimep-mdb_satelliteID</a:t>
            </a:r>
            <a:r>
              <a:rPr lang="fr-FR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_</a:t>
            </a:r>
            <a:r>
              <a:rPr lang="fr-FR" dirty="0" err="1" smtClean="0">
                <a:latin typeface="Calibri" panose="020F0502020204030204" pitchFamily="34" charset="0"/>
              </a:rPr>
              <a:t>insituID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</a:rPr>
              <a:t>_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*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</a:rPr>
              <a:t>_V01.nc 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5527" y="807844"/>
            <a:ext cx="13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</a:t>
            </a:r>
            <a:r>
              <a:rPr lang="en-US" b="1" dirty="0" smtClean="0"/>
              <a:t>PUTS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555999" y="5581399"/>
            <a:ext cx="5588001" cy="1200329"/>
          </a:xfrm>
          <a:prstGeom prst="rect">
            <a:avLst/>
          </a:prstGeom>
          <a:noFill/>
          <a:ln w="50800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pimep-mdb-report_regionID_satelliteID</a:t>
            </a:r>
            <a:r>
              <a:rPr lang="fr-FR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_</a:t>
            </a:r>
            <a:r>
              <a:rPr lang="fr-FR" dirty="0" err="1">
                <a:latin typeface="Calibri" panose="020F0502020204030204" pitchFamily="34" charset="0"/>
              </a:rPr>
              <a:t>insituID</a:t>
            </a:r>
            <a:r>
              <a:rPr lang="fr-FR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.pdf</a:t>
            </a:r>
            <a:endParaRPr lang="fr-FR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pimep-mdb-figure_satelliteID_</a:t>
            </a:r>
            <a:r>
              <a:rPr lang="fr-FR" dirty="0" err="1" smtClean="0">
                <a:latin typeface="Calibri" panose="020F0502020204030204" pitchFamily="34" charset="0"/>
              </a:rPr>
              <a:t>insituID</a:t>
            </a:r>
            <a:r>
              <a:rPr lang="fr-FR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.png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fr-FR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pimep-mdb-ncfile_satelliteID_</a:t>
            </a:r>
            <a:r>
              <a:rPr lang="fr-FR" dirty="0" err="1" smtClean="0">
                <a:latin typeface="Calibri" panose="020F0502020204030204" pitchFamily="34" charset="0"/>
              </a:rPr>
              <a:t>insituID</a:t>
            </a:r>
            <a:r>
              <a:rPr lang="fr-FR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.nc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pimep-mdb-stat_satelliteID_</a:t>
            </a:r>
            <a:r>
              <a:rPr lang="fr-FR" dirty="0" err="1">
                <a:latin typeface="Calibri" panose="020F0502020204030204" pitchFamily="34" charset="0"/>
              </a:rPr>
              <a:t>insituID</a:t>
            </a:r>
            <a:r>
              <a:rPr lang="fr-FR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.csv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56000" y="5212067"/>
            <a:ext cx="161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OUTPUTS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55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Match-up database reports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</p:spTree>
    <p:extLst>
      <p:ext uri="{BB962C8B-B14F-4D97-AF65-F5344CB8AC3E}">
        <p14:creationId xmlns:p14="http://schemas.microsoft.com/office/powerpoint/2010/main" val="11909053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54779</TotalTime>
  <Words>728</Words>
  <Application>Microsoft Macintosh PowerPoint</Application>
  <PresentationFormat>On-screen Show (4:3)</PresentationFormat>
  <Paragraphs>144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Gulim</vt:lpstr>
      <vt:lpstr>Symbol</vt:lpstr>
      <vt:lpstr>Wingdings</vt:lpstr>
      <vt:lpstr>Arial</vt:lpstr>
      <vt:lpstr>Tema de Office</vt:lpstr>
      <vt:lpstr>SMOS  Pilot-Mission Exploitation Platform  (Pi-MEP)</vt:lpstr>
      <vt:lpstr>Outline</vt:lpstr>
      <vt:lpstr>PowerPoint Presentation</vt:lpstr>
      <vt:lpstr>PowerPoint Presentation</vt:lpstr>
      <vt:lpstr>MDB generation: some details</vt:lpstr>
      <vt:lpstr>Match-up database</vt:lpstr>
      <vt:lpstr>PowerPoint Presentation</vt:lpstr>
      <vt:lpstr>PowerPoint Presentation</vt:lpstr>
      <vt:lpstr>Match-up database reports</vt:lpstr>
      <vt:lpstr>Pi-MEP systematic reporting</vt:lpstr>
      <vt:lpstr>MDB report structure </vt:lpstr>
      <vt:lpstr>MDB report content</vt:lpstr>
      <vt:lpstr>MDB report content</vt:lpstr>
      <vt:lpstr>MDB report content</vt:lpstr>
      <vt:lpstr>MDB characteristics</vt:lpstr>
      <vt:lpstr>MDB analyses</vt:lpstr>
      <vt:lpstr>MDB report summary</vt:lpstr>
      <vt:lpstr>Work in progress</vt:lpstr>
      <vt:lpstr>Work in progress: Plot interface</vt:lpstr>
      <vt:lpstr>Work in progress: MDB interface</vt:lpstr>
      <vt:lpstr>Work in progress: </vt:lpstr>
      <vt:lpstr>Jupyter  Interactive analysis of data on a distant server via a web browser</vt:lpstr>
    </vt:vector>
  </TitlesOfParts>
  <Company>csic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SMOS  Pilot-Mission Exploitation Platform  (Pi-MEP)</dc:title>
  <dc:creator>sebastien guimbard</dc:creator>
  <cp:lastModifiedBy>sébastien guimbard</cp:lastModifiedBy>
  <cp:revision>234</cp:revision>
  <dcterms:created xsi:type="dcterms:W3CDTF">2017-09-17T20:29:47Z</dcterms:created>
  <dcterms:modified xsi:type="dcterms:W3CDTF">2018-05-24T08:06:58Z</dcterms:modified>
</cp:coreProperties>
</file>