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jpg" ContentType="image/jpeg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353" r:id="rId3"/>
    <p:sldId id="323" r:id="rId4"/>
    <p:sldId id="354" r:id="rId5"/>
    <p:sldId id="355" r:id="rId6"/>
    <p:sldId id="356" r:id="rId7"/>
    <p:sldId id="357" r:id="rId8"/>
    <p:sldId id="358" r:id="rId9"/>
    <p:sldId id="362" r:id="rId10"/>
    <p:sldId id="365" r:id="rId11"/>
    <p:sldId id="364" r:id="rId12"/>
    <p:sldId id="366" r:id="rId13"/>
    <p:sldId id="367" r:id="rId14"/>
    <p:sldId id="368" r:id="rId15"/>
    <p:sldId id="369" r:id="rId16"/>
    <p:sldId id="359" r:id="rId17"/>
    <p:sldId id="363" r:id="rId18"/>
    <p:sldId id="361" r:id="rId19"/>
    <p:sldId id="360" r:id="rId20"/>
    <p:sldId id="370" r:id="rId21"/>
    <p:sldId id="341" r:id="rId22"/>
    <p:sldId id="342" r:id="rId23"/>
    <p:sldId id="343" r:id="rId24"/>
    <p:sldId id="344" r:id="rId25"/>
    <p:sldId id="345" r:id="rId26"/>
    <p:sldId id="346" r:id="rId27"/>
    <p:sldId id="348" r:id="rId28"/>
    <p:sldId id="349" r:id="rId29"/>
    <p:sldId id="350" r:id="rId30"/>
  </p:sldIdLst>
  <p:sldSz cx="9144000" cy="6858000" type="screen4x3"/>
  <p:notesSz cx="6858000" cy="9144000"/>
  <p:defaultTextStyle>
    <a:defPPr>
      <a:defRPr lang="es-ES"/>
    </a:defPPr>
    <a:lvl1pPr marL="0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2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3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5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06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59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0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2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14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70"/>
    <p:restoredTop sz="95340" autoAdjust="0"/>
  </p:normalViewPr>
  <p:slideViewPr>
    <p:cSldViewPr snapToGrid="0" snapToObjects="1">
      <p:cViewPr>
        <p:scale>
          <a:sx n="138" d="100"/>
          <a:sy n="138" d="100"/>
        </p:scale>
        <p:origin x="16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microsoft.com/office/2011/relationships/chartStyle" Target="style7.xml"/><Relationship Id="rId2" Type="http://schemas.microsoft.com/office/2011/relationships/chartColorStyle" Target="colors7.xml"/><Relationship Id="rId3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200617756194148"/>
          <c:y val="0.0020600212673329"/>
          <c:w val="0.979938185737312"/>
          <c:h val="0.96301100981525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SSS products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3"/>
                <c:pt idx="0">
                  <c:v>SMOS</c:v>
                </c:pt>
                <c:pt idx="1">
                  <c:v>Aquarius</c:v>
                </c:pt>
                <c:pt idx="2">
                  <c:v>SMAP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11.0</c:v>
                </c:pt>
                <c:pt idx="1">
                  <c:v>8.0</c:v>
                </c:pt>
                <c:pt idx="2">
                  <c:v>9.0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SMOS</c:v>
                </c:pt>
                <c:pt idx="1">
                  <c:v>Aquarius</c:v>
                </c:pt>
                <c:pt idx="2">
                  <c:v>SMAP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</c:ser>
        <c:dLbls>
          <c:dLblPos val="ctr"/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SMOS products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8000"/>
                      <a:tint val="50000"/>
                      <a:satMod val="300000"/>
                    </a:schemeClr>
                  </a:gs>
                  <a:gs pos="35000">
                    <a:schemeClr val="accent1">
                      <a:shade val="58000"/>
                      <a:tint val="37000"/>
                      <a:satMod val="300000"/>
                    </a:schemeClr>
                  </a:gs>
                  <a:gs pos="100000">
                    <a:schemeClr val="accent1">
                      <a:shade val="58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58000"/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shade val="86000"/>
                      <a:tint val="50000"/>
                      <a:satMod val="300000"/>
                    </a:schemeClr>
                  </a:gs>
                  <a:gs pos="35000">
                    <a:schemeClr val="accent1">
                      <a:shade val="86000"/>
                      <a:tint val="37000"/>
                      <a:satMod val="300000"/>
                    </a:schemeClr>
                  </a:gs>
                  <a:gs pos="100000">
                    <a:schemeClr val="accent1">
                      <a:shade val="86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86000"/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1">
                      <a:tint val="86000"/>
                      <a:tint val="50000"/>
                      <a:satMod val="300000"/>
                    </a:schemeClr>
                  </a:gs>
                  <a:gs pos="35000">
                    <a:schemeClr val="accent1">
                      <a:tint val="86000"/>
                      <a:tint val="37000"/>
                      <a:satMod val="300000"/>
                    </a:schemeClr>
                  </a:gs>
                  <a:gs pos="100000">
                    <a:schemeClr val="accent1">
                      <a:tint val="86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tint val="86000"/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tint val="58000"/>
                      <a:tint val="50000"/>
                      <a:satMod val="300000"/>
                    </a:schemeClr>
                  </a:gs>
                  <a:gs pos="35000">
                    <a:schemeClr val="accent1">
                      <a:tint val="58000"/>
                      <a:tint val="37000"/>
                      <a:satMod val="300000"/>
                    </a:schemeClr>
                  </a:gs>
                  <a:gs pos="100000">
                    <a:schemeClr val="accent1">
                      <a:tint val="58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tint val="58000"/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ESA</c:v>
                </c:pt>
                <c:pt idx="1">
                  <c:v>CATDS</c:v>
                </c:pt>
                <c:pt idx="2">
                  <c:v>BEC</c:v>
                </c:pt>
                <c:pt idx="3">
                  <c:v>ICDC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1.0</c:v>
                </c:pt>
                <c:pt idx="1">
                  <c:v>7.0</c:v>
                </c:pt>
                <c:pt idx="2">
                  <c:v>2.0</c:v>
                </c:pt>
                <c:pt idx="3">
                  <c:v>1.0</c:v>
                </c:pt>
              </c:numCache>
            </c:numRef>
          </c:val>
        </c:ser>
        <c:dLbls>
          <c:dLblPos val="inEnd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SMAP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3">
                      <a:shade val="76000"/>
                      <a:tint val="50000"/>
                      <a:satMod val="300000"/>
                    </a:schemeClr>
                  </a:gs>
                  <a:gs pos="35000">
                    <a:schemeClr val="accent3">
                      <a:shade val="76000"/>
                      <a:tint val="37000"/>
                      <a:satMod val="300000"/>
                    </a:schemeClr>
                  </a:gs>
                  <a:gs pos="100000">
                    <a:schemeClr val="accent3">
                      <a:shade val="76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76000"/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tint val="77000"/>
                      <a:tint val="50000"/>
                      <a:satMod val="300000"/>
                    </a:schemeClr>
                  </a:gs>
                  <a:gs pos="35000">
                    <a:schemeClr val="accent3">
                      <a:tint val="77000"/>
                      <a:tint val="37000"/>
                      <a:satMod val="300000"/>
                    </a:schemeClr>
                  </a:gs>
                  <a:gs pos="100000">
                    <a:schemeClr val="accent3">
                      <a:tint val="77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tint val="77000"/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2"/>
                <c:pt idx="0">
                  <c:v>rss</c:v>
                </c:pt>
                <c:pt idx="1">
                  <c:v>jpl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6.0</c:v>
                </c:pt>
                <c:pt idx="1">
                  <c:v>3.0</c:v>
                </c:pt>
              </c:numCache>
            </c:numRef>
          </c:val>
        </c:ser>
        <c:dLbls>
          <c:dLblPos val="inEnd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Aquarius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6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2">
                  <a:tint val="6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OR</c:v>
                </c:pt>
                <c:pt idx="1">
                  <c:v>JPL</c:v>
                </c:pt>
                <c:pt idx="2">
                  <c:v>IPRC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3.0</c:v>
                </c:pt>
                <c:pt idx="1">
                  <c:v>3.0</c:v>
                </c:pt>
                <c:pt idx="2">
                  <c:v>2.0</c:v>
                </c:pt>
              </c:numCache>
            </c:numRef>
          </c:val>
        </c:ser>
        <c:dLbls>
          <c:dLblPos val="inEnd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Level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2"/>
              <c:layout>
                <c:manualLayout>
                  <c:x val="0.154999501644573"/>
                  <c:y val="0.13446595252303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L2</c:v>
                </c:pt>
                <c:pt idx="1">
                  <c:v>L3</c:v>
                </c:pt>
                <c:pt idx="2">
                  <c:v>L4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6.0</c:v>
                </c:pt>
                <c:pt idx="1">
                  <c:v>19.0</c:v>
                </c:pt>
                <c:pt idx="2">
                  <c:v>3.0</c:v>
                </c:pt>
              </c:numCache>
            </c:numRef>
          </c:val>
        </c:ser>
        <c:dLbls>
          <c:dLblPos val="ctr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Spatial res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Sheet1!$A$2:$A$9</c:f>
              <c:strCache>
                <c:ptCount val="8"/>
                <c:pt idx="0">
                  <c:v>0.05 deg</c:v>
                </c:pt>
                <c:pt idx="1">
                  <c:v>25 km</c:v>
                </c:pt>
                <c:pt idx="2">
                  <c:v>0.25 deg</c:v>
                </c:pt>
                <c:pt idx="3">
                  <c:v>40 km</c:v>
                </c:pt>
                <c:pt idx="4">
                  <c:v>0.5 deg</c:v>
                </c:pt>
                <c:pt idx="5">
                  <c:v>60 km</c:v>
                </c:pt>
                <c:pt idx="6">
                  <c:v>70 km</c:v>
                </c:pt>
                <c:pt idx="7">
                  <c:v>1 deg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1.0</c:v>
                </c:pt>
                <c:pt idx="1">
                  <c:v>5.0</c:v>
                </c:pt>
                <c:pt idx="2">
                  <c:v>2.0</c:v>
                </c:pt>
                <c:pt idx="3">
                  <c:v>2.0</c:v>
                </c:pt>
                <c:pt idx="4">
                  <c:v>3.0</c:v>
                </c:pt>
                <c:pt idx="5">
                  <c:v>2.0</c:v>
                </c:pt>
                <c:pt idx="6">
                  <c:v>2.0</c:v>
                </c:pt>
                <c:pt idx="7">
                  <c:v>4.0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temporal resolution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Sheet1!$A$2:$A$9</c:f>
              <c:strCache>
                <c:ptCount val="8"/>
                <c:pt idx="0">
                  <c:v>Daily</c:v>
                </c:pt>
                <c:pt idx="1">
                  <c:v>7 day</c:v>
                </c:pt>
                <c:pt idx="2">
                  <c:v>weekly</c:v>
                </c:pt>
                <c:pt idx="3">
                  <c:v>8 day</c:v>
                </c:pt>
                <c:pt idx="4">
                  <c:v>9 days</c:v>
                </c:pt>
                <c:pt idx="5">
                  <c:v>10 days</c:v>
                </c:pt>
                <c:pt idx="6">
                  <c:v>18 days</c:v>
                </c:pt>
                <c:pt idx="7">
                  <c:v>monthly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1.0</c:v>
                </c:pt>
                <c:pt idx="1">
                  <c:v>2.0</c:v>
                </c:pt>
                <c:pt idx="2">
                  <c:v>2.0</c:v>
                </c:pt>
                <c:pt idx="3">
                  <c:v>3.0</c:v>
                </c:pt>
                <c:pt idx="4">
                  <c:v>3.0</c:v>
                </c:pt>
                <c:pt idx="5">
                  <c:v>1.0</c:v>
                </c:pt>
                <c:pt idx="6">
                  <c:v>1.0</c:v>
                </c:pt>
                <c:pt idx="7">
                  <c:v>9.0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82A0F-1B6D-BC45-962C-A59F95F63054}" type="datetimeFigureOut">
              <a:rPr lang="es-ES" smtClean="0"/>
              <a:t>16/5/18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92DE2-0B56-A448-8584-4610E0894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90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2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3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5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06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59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0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2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14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034C5-6189-F742-92C2-7EDC499DD1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72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034C5-6189-F742-92C2-7EDC499DD1F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49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2DE2-0B56-A448-8584-4610E08942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54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2DE2-0B56-A448-8584-4610E08942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9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034C5-6189-F742-92C2-7EDC499DD1F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51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034C5-6189-F742-92C2-7EDC499DD1F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65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034C5-6189-F742-92C2-7EDC499DD1F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50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034C5-6189-F742-92C2-7EDC499DD1F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04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034C5-6189-F742-92C2-7EDC499DD1F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36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034C5-6189-F742-92C2-7EDC499DD1F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74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AACF-EB35-1947-8FB9-4750B587AA5E}" type="datetimeFigureOut">
              <a:rPr lang="es-ES" smtClean="0"/>
              <a:t>16/5/18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E941-430C-674D-BE12-4095ED88F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04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AACF-EB35-1947-8FB9-4750B587AA5E}" type="datetimeFigureOut">
              <a:rPr lang="es-ES" smtClean="0"/>
              <a:t>16/5/18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E941-430C-674D-BE12-4095ED88F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9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24889" y="284163"/>
            <a:ext cx="2676525" cy="6057900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95314" y="284163"/>
            <a:ext cx="7877175" cy="6057900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AACF-EB35-1947-8FB9-4750B587AA5E}" type="datetimeFigureOut">
              <a:rPr lang="es-ES" smtClean="0"/>
              <a:t>16/5/18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E941-430C-674D-BE12-4095ED88F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AACF-EB35-1947-8FB9-4750B587AA5E}" type="datetimeFigureOut">
              <a:rPr lang="es-ES" smtClean="0"/>
              <a:t>16/5/18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E941-430C-674D-BE12-4095ED88F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56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AACF-EB35-1947-8FB9-4750B587AA5E}" type="datetimeFigureOut">
              <a:rPr lang="es-ES" smtClean="0"/>
              <a:t>16/5/18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E941-430C-674D-BE12-4095ED88F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72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95313" y="1655763"/>
            <a:ext cx="5276850" cy="4686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24563" y="1655763"/>
            <a:ext cx="5276850" cy="4686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AACF-EB35-1947-8FB9-4750B587AA5E}" type="datetimeFigureOut">
              <a:rPr lang="es-ES" smtClean="0"/>
              <a:t>16/5/18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E941-430C-674D-BE12-4095ED88F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29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3" indent="0">
              <a:buNone/>
              <a:defRPr sz="1800" b="1"/>
            </a:lvl3pPr>
            <a:lvl4pPr marL="1371455" indent="0">
              <a:buNone/>
              <a:defRPr sz="1600" b="1"/>
            </a:lvl4pPr>
            <a:lvl5pPr marL="1828606" indent="0">
              <a:buNone/>
              <a:defRPr sz="1600" b="1"/>
            </a:lvl5pPr>
            <a:lvl6pPr marL="2285759" indent="0">
              <a:buNone/>
              <a:defRPr sz="1600" b="1"/>
            </a:lvl6pPr>
            <a:lvl7pPr marL="2742910" indent="0">
              <a:buNone/>
              <a:defRPr sz="1600" b="1"/>
            </a:lvl7pPr>
            <a:lvl8pPr marL="3200062" indent="0">
              <a:buNone/>
              <a:defRPr sz="1600" b="1"/>
            </a:lvl8pPr>
            <a:lvl9pPr marL="3657214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3" indent="0">
              <a:buNone/>
              <a:defRPr sz="1800" b="1"/>
            </a:lvl3pPr>
            <a:lvl4pPr marL="1371455" indent="0">
              <a:buNone/>
              <a:defRPr sz="1600" b="1"/>
            </a:lvl4pPr>
            <a:lvl5pPr marL="1828606" indent="0">
              <a:buNone/>
              <a:defRPr sz="1600" b="1"/>
            </a:lvl5pPr>
            <a:lvl6pPr marL="2285759" indent="0">
              <a:buNone/>
              <a:defRPr sz="1600" b="1"/>
            </a:lvl6pPr>
            <a:lvl7pPr marL="2742910" indent="0">
              <a:buNone/>
              <a:defRPr sz="1600" b="1"/>
            </a:lvl7pPr>
            <a:lvl8pPr marL="3200062" indent="0">
              <a:buNone/>
              <a:defRPr sz="1600" b="1"/>
            </a:lvl8pPr>
            <a:lvl9pPr marL="3657214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AACF-EB35-1947-8FB9-4750B587AA5E}" type="datetimeFigureOut">
              <a:rPr lang="es-ES" smtClean="0"/>
              <a:t>16/5/18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E941-430C-674D-BE12-4095ED88F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8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AACF-EB35-1947-8FB9-4750B587AA5E}" type="datetimeFigureOut">
              <a:rPr lang="es-ES" smtClean="0"/>
              <a:t>16/5/18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E941-430C-674D-BE12-4095ED88F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77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AACF-EB35-1947-8FB9-4750B587AA5E}" type="datetimeFigureOut">
              <a:rPr lang="es-ES" smtClean="0"/>
              <a:t>16/5/18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E941-430C-674D-BE12-4095ED88F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40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200"/>
            </a:lvl2pPr>
            <a:lvl3pPr marL="914303" indent="0">
              <a:buNone/>
              <a:defRPr sz="1000"/>
            </a:lvl3pPr>
            <a:lvl4pPr marL="1371455" indent="0">
              <a:buNone/>
              <a:defRPr sz="900"/>
            </a:lvl4pPr>
            <a:lvl5pPr marL="1828606" indent="0">
              <a:buNone/>
              <a:defRPr sz="900"/>
            </a:lvl5pPr>
            <a:lvl6pPr marL="2285759" indent="0">
              <a:buNone/>
              <a:defRPr sz="900"/>
            </a:lvl6pPr>
            <a:lvl7pPr marL="2742910" indent="0">
              <a:buNone/>
              <a:defRPr sz="900"/>
            </a:lvl7pPr>
            <a:lvl8pPr marL="3200062" indent="0">
              <a:buNone/>
              <a:defRPr sz="900"/>
            </a:lvl8pPr>
            <a:lvl9pPr marL="3657214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AACF-EB35-1947-8FB9-4750B587AA5E}" type="datetimeFigureOut">
              <a:rPr lang="es-ES" smtClean="0"/>
              <a:t>16/5/18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E941-430C-674D-BE12-4095ED88F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6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2" indent="0">
              <a:buNone/>
              <a:defRPr sz="2800"/>
            </a:lvl2pPr>
            <a:lvl3pPr marL="914303" indent="0">
              <a:buNone/>
              <a:defRPr sz="2400"/>
            </a:lvl3pPr>
            <a:lvl4pPr marL="1371455" indent="0">
              <a:buNone/>
              <a:defRPr sz="2000"/>
            </a:lvl4pPr>
            <a:lvl5pPr marL="1828606" indent="0">
              <a:buNone/>
              <a:defRPr sz="2000"/>
            </a:lvl5pPr>
            <a:lvl6pPr marL="2285759" indent="0">
              <a:buNone/>
              <a:defRPr sz="2000"/>
            </a:lvl6pPr>
            <a:lvl7pPr marL="2742910" indent="0">
              <a:buNone/>
              <a:defRPr sz="2000"/>
            </a:lvl7pPr>
            <a:lvl8pPr marL="3200062" indent="0">
              <a:buNone/>
              <a:defRPr sz="2000"/>
            </a:lvl8pPr>
            <a:lvl9pPr marL="365721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200"/>
            </a:lvl2pPr>
            <a:lvl3pPr marL="914303" indent="0">
              <a:buNone/>
              <a:defRPr sz="1000"/>
            </a:lvl3pPr>
            <a:lvl4pPr marL="1371455" indent="0">
              <a:buNone/>
              <a:defRPr sz="900"/>
            </a:lvl4pPr>
            <a:lvl5pPr marL="1828606" indent="0">
              <a:buNone/>
              <a:defRPr sz="900"/>
            </a:lvl5pPr>
            <a:lvl6pPr marL="2285759" indent="0">
              <a:buNone/>
              <a:defRPr sz="900"/>
            </a:lvl6pPr>
            <a:lvl7pPr marL="2742910" indent="0">
              <a:buNone/>
              <a:defRPr sz="900"/>
            </a:lvl7pPr>
            <a:lvl8pPr marL="3200062" indent="0">
              <a:buNone/>
              <a:defRPr sz="900"/>
            </a:lvl8pPr>
            <a:lvl9pPr marL="3657214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AACF-EB35-1947-8FB9-4750B587AA5E}" type="datetimeFigureOut">
              <a:rPr lang="es-ES" smtClean="0"/>
              <a:t>16/5/18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E941-430C-674D-BE12-4095ED88F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95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FAACF-EB35-1947-8FB9-4750B587AA5E}" type="datetimeFigureOut">
              <a:rPr lang="es-ES" smtClean="0"/>
              <a:t>16/5/18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6E941-430C-674D-BE12-4095ED88F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9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5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4" indent="-342864" algn="l" defTabSz="45715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2" indent="-285720" algn="l" defTabSz="45715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9" indent="-228576" algn="l" defTabSz="45715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1" indent="-228576" algn="l" defTabSz="45715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3" indent="-228576" algn="l" defTabSz="45715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35" indent="-228576" algn="l" defTabSz="45715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86" indent="-228576" algn="l" defTabSz="45715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38" indent="-228576" algn="l" defTabSz="45715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89" indent="-228576" algn="l" defTabSz="45715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3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5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9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14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emf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Relationship Id="rId3" Type="http://schemas.openxmlformats.org/officeDocument/2006/relationships/image" Target="../media/image2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4" Type="http://schemas.openxmlformats.org/officeDocument/2006/relationships/image" Target="../media/image56.tiff"/><Relationship Id="rId5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chart" Target="../charts/chart6.xml"/><Relationship Id="rId5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58701" y="1222630"/>
            <a:ext cx="8119722" cy="1470025"/>
          </a:xfrm>
        </p:spPr>
        <p:txBody>
          <a:bodyPr>
            <a:noAutofit/>
          </a:bodyPr>
          <a:lstStyle/>
          <a:p>
            <a:r>
              <a:rPr lang="fr-FR" sz="3800" b="1" dirty="0">
                <a:cs typeface="Calibri"/>
              </a:rPr>
              <a:t>SMOS </a:t>
            </a:r>
            <a:br>
              <a:rPr lang="fr-FR" sz="3800" b="1" dirty="0">
                <a:cs typeface="Calibri"/>
              </a:rPr>
            </a:br>
            <a:r>
              <a:rPr lang="fr-FR" sz="3800" b="1" dirty="0">
                <a:cs typeface="Calibri"/>
              </a:rPr>
              <a:t>Pilot-Mission Exploitation Platform </a:t>
            </a:r>
            <a:r>
              <a:rPr lang="fr-FR" sz="3800" dirty="0">
                <a:cs typeface="Calibri"/>
              </a:rPr>
              <a:t/>
            </a:r>
            <a:br>
              <a:rPr lang="fr-FR" sz="3800" dirty="0">
                <a:cs typeface="Calibri"/>
              </a:rPr>
            </a:br>
            <a:r>
              <a:rPr lang="fr-FR" sz="3800" dirty="0">
                <a:cs typeface="Calibri"/>
              </a:rPr>
              <a:t>(Pi-MEP)</a:t>
            </a:r>
            <a:endParaRPr lang="en-US" sz="3800" dirty="0">
              <a:cs typeface="Calibri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141999"/>
            <a:ext cx="6400800" cy="3002613"/>
          </a:xfrm>
        </p:spPr>
        <p:txBody>
          <a:bodyPr>
            <a:normAutofit fontScale="62500" lnSpcReduction="20000"/>
          </a:bodyPr>
          <a:lstStyle/>
          <a:p>
            <a:r>
              <a:rPr lang="en-US" sz="3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Test-platform: Features and functionalities</a:t>
            </a:r>
            <a:endParaRPr lang="en-US" sz="3400" b="1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27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Sébastien Guimbard</a:t>
            </a:r>
            <a:r>
              <a:rPr lang="en-US" sz="2700" baseline="300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1</a:t>
            </a:r>
            <a:r>
              <a:rPr lang="en-US" sz="27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Nicolas Reul</a:t>
            </a:r>
            <a:r>
              <a:rPr lang="en-US" sz="2700" baseline="300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2</a:t>
            </a:r>
            <a:r>
              <a:rPr lang="en-US" sz="27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2700" dirty="0" smtClean="0">
                <a:solidFill>
                  <a:schemeClr val="tx2">
                    <a:lumMod val="75000"/>
                  </a:schemeClr>
                </a:solidFill>
                <a:cs typeface="Calibri"/>
              </a:rPr>
              <a:t>Sylvain </a:t>
            </a:r>
            <a:r>
              <a:rPr lang="en-US" sz="2700" dirty="0">
                <a:solidFill>
                  <a:schemeClr val="tx2">
                    <a:lumMod val="75000"/>
                  </a:schemeClr>
                </a:solidFill>
                <a:cs typeface="Calibri"/>
              </a:rPr>
              <a:t>Herlédan</a:t>
            </a:r>
            <a:r>
              <a:rPr lang="en-US" sz="2700" baseline="30000" dirty="0">
                <a:solidFill>
                  <a:schemeClr val="tx2">
                    <a:lumMod val="75000"/>
                  </a:schemeClr>
                </a:solidFill>
                <a:cs typeface="Calibri"/>
              </a:rPr>
              <a:t>1</a:t>
            </a:r>
            <a:r>
              <a:rPr lang="en-US" sz="2700" dirty="0">
                <a:solidFill>
                  <a:schemeClr val="tx2">
                    <a:lumMod val="75000"/>
                  </a:schemeClr>
                </a:solidFill>
                <a:cs typeface="Calibri"/>
              </a:rPr>
              <a:t>,</a:t>
            </a:r>
            <a:r>
              <a:rPr lang="en-US" sz="2700" baseline="30000" dirty="0">
                <a:solidFill>
                  <a:schemeClr val="tx2">
                    <a:lumMod val="75000"/>
                  </a:schemeClr>
                </a:solidFill>
                <a:cs typeface="Calibri"/>
              </a:rPr>
              <a:t> </a:t>
            </a:r>
            <a:r>
              <a:rPr lang="en-US" sz="2700" dirty="0" err="1">
                <a:solidFill>
                  <a:schemeClr val="tx2">
                    <a:lumMod val="75000"/>
                  </a:schemeClr>
                </a:solidFill>
                <a:cs typeface="Calibri"/>
              </a:rPr>
              <a:t>Ziad</a:t>
            </a:r>
            <a:r>
              <a:rPr lang="en-US" sz="2700" dirty="0">
                <a:solidFill>
                  <a:schemeClr val="tx2">
                    <a:lumMod val="75000"/>
                  </a:schemeClr>
                </a:solidFill>
                <a:cs typeface="Calibri"/>
              </a:rPr>
              <a:t> El </a:t>
            </a:r>
            <a:r>
              <a:rPr lang="en-US" sz="2700" dirty="0" err="1" smtClean="0">
                <a:solidFill>
                  <a:schemeClr val="tx2">
                    <a:lumMod val="75000"/>
                  </a:schemeClr>
                </a:solidFill>
                <a:cs typeface="Calibri"/>
              </a:rPr>
              <a:t>Khoury</a:t>
            </a:r>
            <a:r>
              <a:rPr lang="en-US" sz="2700" dirty="0" smtClean="0">
                <a:solidFill>
                  <a:schemeClr val="tx2">
                    <a:lumMod val="75000"/>
                  </a:schemeClr>
                </a:solidFill>
                <a:cs typeface="Calibri"/>
              </a:rPr>
              <a:t> Hanna</a:t>
            </a:r>
            <a:r>
              <a:rPr lang="en-US" sz="2700" baseline="30000" dirty="0" smtClean="0">
                <a:solidFill>
                  <a:schemeClr val="tx2">
                    <a:lumMod val="75000"/>
                  </a:schemeClr>
                </a:solidFill>
                <a:cs typeface="Calibri"/>
              </a:rPr>
              <a:t>1</a:t>
            </a:r>
            <a:r>
              <a:rPr lang="en-US" sz="2700" dirty="0" smtClean="0">
                <a:solidFill>
                  <a:schemeClr val="tx2">
                    <a:lumMod val="75000"/>
                  </a:schemeClr>
                </a:solidFill>
                <a:cs typeface="Calibri"/>
              </a:rPr>
              <a:t>, </a:t>
            </a:r>
            <a:r>
              <a:rPr lang="en-US" sz="2700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Jean-Francois </a:t>
            </a:r>
            <a:r>
              <a:rPr lang="en-US" sz="27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Piollé</a:t>
            </a:r>
            <a:r>
              <a:rPr lang="en-US" sz="2700" baseline="300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2</a:t>
            </a:r>
            <a:r>
              <a:rPr lang="en-US" sz="27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27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Frédéric</a:t>
            </a:r>
            <a:r>
              <a:rPr lang="en-US" sz="27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700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Paul</a:t>
            </a:r>
            <a:r>
              <a:rPr lang="en-US" sz="2700" baseline="30000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2</a:t>
            </a:r>
            <a:r>
              <a:rPr lang="en-US" sz="2700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27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Roberto Sabia</a:t>
            </a:r>
            <a:r>
              <a:rPr lang="en-US" sz="2700" baseline="300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3</a:t>
            </a:r>
          </a:p>
          <a:p>
            <a:r>
              <a:rPr lang="es-ES" sz="22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1. </a:t>
            </a:r>
            <a:r>
              <a:rPr lang="es-ES" sz="2200" dirty="0" err="1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OceanDataLab</a:t>
            </a:r>
            <a:r>
              <a:rPr lang="es-ES" sz="22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</a:t>
            </a:r>
            <a:r>
              <a:rPr lang="es-ES" sz="22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Plouzane</a:t>
            </a:r>
            <a:r>
              <a:rPr lang="es-ES" sz="22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France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es-ES" sz="22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2. </a:t>
            </a:r>
            <a:r>
              <a:rPr lang="es-ES" sz="22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Ifremer</a:t>
            </a:r>
            <a:r>
              <a:rPr lang="es-ES" sz="22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</a:t>
            </a:r>
            <a:r>
              <a:rPr lang="es-ES" sz="22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Laboratoire</a:t>
            </a:r>
            <a:r>
              <a:rPr lang="es-ES" sz="22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s-ES" sz="22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d’océanographie</a:t>
            </a:r>
            <a:r>
              <a:rPr lang="es-ES" sz="22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s-ES" sz="22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physique</a:t>
            </a:r>
            <a:r>
              <a:rPr lang="es-ES" sz="22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et </a:t>
            </a:r>
            <a:r>
              <a:rPr lang="es-ES" sz="22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spatiale</a:t>
            </a:r>
            <a:r>
              <a:rPr lang="es-ES" sz="22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</a:t>
            </a:r>
            <a:r>
              <a:rPr lang="es-ES" sz="22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Plouzane</a:t>
            </a:r>
            <a:r>
              <a:rPr lang="es-ES" sz="22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France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es-ES" sz="22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3.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Telespazio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-Vega UK Ltd for ESA, ESRIN,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Frascati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Italy</a:t>
            </a:r>
          </a:p>
          <a:p>
            <a:endParaRPr lang="en-US" dirty="0" smtClean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en-US" sz="2200" dirty="0" smtClean="0">
                <a:solidFill>
                  <a:schemeClr val="tx1"/>
                </a:solidFill>
                <a:latin typeface="Calibri"/>
                <a:cs typeface="Calibri"/>
              </a:rPr>
              <a:t>SAG CM#2, ESA-ESRIN</a:t>
            </a:r>
            <a:endParaRPr lang="en-US" sz="22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en-US" sz="2200" dirty="0" smtClean="0">
                <a:solidFill>
                  <a:schemeClr val="tx1"/>
                </a:solidFill>
                <a:latin typeface="Calibri"/>
                <a:cs typeface="Calibri"/>
              </a:rPr>
              <a:t>May 24,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cs typeface="Calibri"/>
              </a:rPr>
              <a:t>2018</a:t>
            </a:r>
            <a:endParaRPr lang="en-US" sz="2200" dirty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n-US" sz="2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3" descr="41_digital_logo_grey_H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774" y="-59557"/>
            <a:ext cx="2449293" cy="128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Institut_français_de_recherche_pour_l'exploitation_de_la_mer_(logo)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2" y="5740364"/>
            <a:ext cx="2405077" cy="650088"/>
          </a:xfrm>
          <a:prstGeom prst="rect">
            <a:avLst/>
          </a:prstGeom>
        </p:spPr>
      </p:pic>
      <p:pic>
        <p:nvPicPr>
          <p:cNvPr id="7" name="Imagen 6" descr="SMOS_PiMEP_black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90" y="102239"/>
            <a:ext cx="2240964" cy="11448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638" y="5740364"/>
            <a:ext cx="21463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8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situ SSS report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09" y="1417638"/>
            <a:ext cx="7610764" cy="4450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4291"/>
            <a:ext cx="9144000" cy="323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6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situ SSS </a:t>
            </a:r>
            <a:r>
              <a:rPr lang="en-US" dirty="0" smtClean="0"/>
              <a:t>report: ARGO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1" y="1533387"/>
            <a:ext cx="5733656" cy="532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2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situ </a:t>
            </a:r>
            <a:r>
              <a:rPr lang="en-US"/>
              <a:t>SSS </a:t>
            </a:r>
            <a:r>
              <a:rPr lang="en-US" smtClean="0"/>
              <a:t>report: ARGO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126" y="4073814"/>
            <a:ext cx="4538874" cy="280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091" y="1218650"/>
            <a:ext cx="5541818" cy="2767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05" y="4073814"/>
            <a:ext cx="4327697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5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situ </a:t>
            </a:r>
            <a:r>
              <a:rPr lang="en-US"/>
              <a:t>SSS </a:t>
            </a:r>
            <a:r>
              <a:rPr lang="en-US" smtClean="0"/>
              <a:t>report: ARGO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39" y="1125217"/>
            <a:ext cx="4987521" cy="573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9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situ </a:t>
            </a:r>
            <a:r>
              <a:rPr lang="en-US"/>
              <a:t>SSS </a:t>
            </a:r>
            <a:r>
              <a:rPr lang="en-US" smtClean="0"/>
              <a:t>report: ARGO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2240"/>
            <a:ext cx="5929745" cy="3724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873" y="3605969"/>
            <a:ext cx="5671127" cy="318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08273"/>
            <a:ext cx="3999345" cy="36217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829" y="1908273"/>
            <a:ext cx="4332262" cy="341172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situ SSS </a:t>
            </a:r>
            <a:r>
              <a:rPr lang="en-US" dirty="0" smtClean="0"/>
              <a:t>report: summary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89891" y="1478289"/>
            <a:ext cx="224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Temporal Mean 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24742" y="1478289"/>
            <a:ext cx="224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Temporal STD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03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Analyses Regions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</p:spTree>
    <p:extLst>
      <p:ext uri="{BB962C8B-B14F-4D97-AF65-F5344CB8AC3E}">
        <p14:creationId xmlns:p14="http://schemas.microsoft.com/office/powerpoint/2010/main" val="199644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 </a:t>
            </a:r>
            <a:r>
              <a:rPr lang="en-US" dirty="0" smtClean="0"/>
              <a:t>regions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2531"/>
            <a:ext cx="3952100" cy="5223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72531"/>
            <a:ext cx="3649218" cy="30156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9999" y="4507345"/>
            <a:ext cx="3141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+ 6 case study regions</a:t>
            </a:r>
          </a:p>
          <a:p>
            <a:r>
              <a:rPr lang="en-US" sz="2400" dirty="0" smtClean="0"/>
              <a:t>+ </a:t>
            </a:r>
            <a:r>
              <a:rPr lang="en-US" sz="2400" dirty="0" smtClean="0"/>
              <a:t>user-defined regions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615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Match-up database </a:t>
            </a:r>
            <a:r>
              <a:rPr lang="en-US" dirty="0" err="1" smtClean="0"/>
              <a:t>NetCDF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945" y="5153522"/>
            <a:ext cx="3519055" cy="16317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60" b="15399"/>
          <a:stretch/>
        </p:blipFill>
        <p:spPr>
          <a:xfrm>
            <a:off x="101599" y="5256446"/>
            <a:ext cx="2318327" cy="152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2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Match-up database reports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03" y="1417638"/>
            <a:ext cx="7241540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127" y="3282440"/>
            <a:ext cx="2329035" cy="35755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090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2345" y="1533237"/>
            <a:ext cx="4685145" cy="4777656"/>
          </a:xfrm>
        </p:spPr>
        <p:txBody>
          <a:bodyPr/>
          <a:lstStyle/>
          <a:p>
            <a:r>
              <a:rPr lang="en-US" dirty="0" smtClean="0"/>
              <a:t>Input data description</a:t>
            </a:r>
          </a:p>
          <a:p>
            <a:r>
              <a:rPr lang="en-US" dirty="0" smtClean="0"/>
              <a:t>In situ SSS database</a:t>
            </a:r>
          </a:p>
          <a:p>
            <a:r>
              <a:rPr lang="en-US" dirty="0" smtClean="0"/>
              <a:t>Analyses Regions</a:t>
            </a:r>
          </a:p>
          <a:p>
            <a:r>
              <a:rPr lang="en-US" dirty="0" smtClean="0"/>
              <a:t>MDB files and reports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84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9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648" y="315593"/>
            <a:ext cx="5380773" cy="568915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000000"/>
                </a:solidFill>
              </a:rPr>
              <a:t>SMOS SSS </a:t>
            </a:r>
            <a:r>
              <a:rPr lang="fr-FR" b="1" dirty="0" err="1" smtClean="0">
                <a:solidFill>
                  <a:srgbClr val="000000"/>
                </a:solidFill>
              </a:rPr>
              <a:t>products</a:t>
            </a:r>
            <a:endParaRPr lang="fr-FR" b="1" dirty="0">
              <a:solidFill>
                <a:srgbClr val="000000"/>
              </a:solidFill>
            </a:endParaRPr>
          </a:p>
        </p:txBody>
      </p:sp>
      <p:pic>
        <p:nvPicPr>
          <p:cNvPr id="4" name="Picture 4" descr="http://www.esa.int/images/smos_view6_FINAL_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6" y="3006684"/>
            <a:ext cx="1202846" cy="104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èche vers le bas 4"/>
          <p:cNvSpPr/>
          <p:nvPr/>
        </p:nvSpPr>
        <p:spPr>
          <a:xfrm rot="16200000">
            <a:off x="1137231" y="3334155"/>
            <a:ext cx="241193" cy="332879"/>
          </a:xfrm>
          <a:prstGeom prst="downArrow">
            <a:avLst>
              <a:gd name="adj1" fmla="val 6531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endParaRPr lang="fr-FR" sz="138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75084" y="3135707"/>
            <a:ext cx="898871" cy="91988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r>
              <a:rPr lang="fr-FR" sz="1383" dirty="0">
                <a:solidFill>
                  <a:prstClr val="white"/>
                </a:solidFill>
                <a:latin typeface="Calibri"/>
              </a:rPr>
              <a:t>ESA </a:t>
            </a:r>
          </a:p>
          <a:p>
            <a:pPr algn="ctr" defTabSz="702808"/>
            <a:r>
              <a:rPr lang="fr-FR" sz="1383" dirty="0" err="1">
                <a:solidFill>
                  <a:prstClr val="white"/>
                </a:solidFill>
                <a:latin typeface="Calibri"/>
              </a:rPr>
              <a:t>Level</a:t>
            </a:r>
            <a:r>
              <a:rPr lang="fr-FR" sz="1383" dirty="0">
                <a:solidFill>
                  <a:prstClr val="white"/>
                </a:solidFill>
                <a:latin typeface="Calibri"/>
              </a:rPr>
              <a:t> 1 SMOS DPGS</a:t>
            </a:r>
          </a:p>
        </p:txBody>
      </p:sp>
      <p:sp>
        <p:nvSpPr>
          <p:cNvPr id="7" name="Flèche vers le bas 6"/>
          <p:cNvSpPr/>
          <p:nvPr/>
        </p:nvSpPr>
        <p:spPr>
          <a:xfrm rot="16200000">
            <a:off x="2372194" y="3353842"/>
            <a:ext cx="314815" cy="2709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endParaRPr lang="fr-FR" sz="138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676668" y="2902494"/>
            <a:ext cx="1243612" cy="1156407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702808"/>
            <a:r>
              <a:rPr lang="fr-FR" sz="1383" b="1" u="sng" dirty="0">
                <a:solidFill>
                  <a:prstClr val="white"/>
                </a:solidFill>
                <a:latin typeface="Calibri"/>
              </a:rPr>
              <a:t>ESA </a:t>
            </a:r>
          </a:p>
          <a:p>
            <a:pPr algn="ctr" defTabSz="702808"/>
            <a:r>
              <a:rPr lang="fr-FR" sz="1383" b="1" u="sng" dirty="0">
                <a:solidFill>
                  <a:prstClr val="white"/>
                </a:solidFill>
                <a:latin typeface="Calibri"/>
              </a:rPr>
              <a:t> LEVEL 2</a:t>
            </a:r>
            <a:endParaRPr lang="fr-FR" sz="1383" dirty="0">
              <a:solidFill>
                <a:prstClr val="white"/>
              </a:solidFill>
              <a:latin typeface="Calibri"/>
            </a:endParaRPr>
          </a:p>
          <a:p>
            <a:pPr algn="ctr" defTabSz="702808"/>
            <a:r>
              <a:rPr lang="fr-FR" sz="1383" dirty="0">
                <a:solidFill>
                  <a:prstClr val="white"/>
                </a:solidFill>
                <a:latin typeface="Calibri"/>
              </a:rPr>
              <a:t> </a:t>
            </a:r>
            <a:r>
              <a:rPr lang="fr-FR" sz="1383" dirty="0" err="1">
                <a:solidFill>
                  <a:prstClr val="white"/>
                </a:solidFill>
                <a:latin typeface="Calibri"/>
              </a:rPr>
              <a:t>Operational</a:t>
            </a:r>
            <a:r>
              <a:rPr lang="fr-FR" sz="1383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algn="ctr" defTabSz="702808"/>
            <a:r>
              <a:rPr lang="fr-FR" sz="1383" dirty="0">
                <a:solidFill>
                  <a:prstClr val="white"/>
                </a:solidFill>
                <a:latin typeface="Calibri"/>
              </a:rPr>
              <a:t>+ </a:t>
            </a:r>
            <a:r>
              <a:rPr lang="fr-FR" sz="1383" dirty="0" err="1">
                <a:solidFill>
                  <a:prstClr val="white"/>
                </a:solidFill>
                <a:latin typeface="Calibri"/>
              </a:rPr>
              <a:t>reprocessing</a:t>
            </a:r>
            <a:r>
              <a:rPr lang="fr-FR" sz="1383" dirty="0">
                <a:solidFill>
                  <a:prstClr val="white"/>
                </a:solidFill>
                <a:latin typeface="Calibri"/>
              </a:rPr>
              <a:t> SSS </a:t>
            </a:r>
            <a:r>
              <a:rPr lang="fr-FR" sz="1383" dirty="0" err="1">
                <a:solidFill>
                  <a:prstClr val="white"/>
                </a:solidFill>
                <a:latin typeface="Calibri"/>
              </a:rPr>
              <a:t>products</a:t>
            </a:r>
            <a:endParaRPr lang="fr-FR" sz="138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lèche vers le bas 8"/>
          <p:cNvSpPr/>
          <p:nvPr/>
        </p:nvSpPr>
        <p:spPr>
          <a:xfrm rot="13378770">
            <a:off x="4063674" y="2214730"/>
            <a:ext cx="245539" cy="724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endParaRPr lang="fr-FR" sz="138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40477" y="1512250"/>
            <a:ext cx="864783" cy="75235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r>
              <a:rPr lang="fr-FR" sz="1383" dirty="0">
                <a:solidFill>
                  <a:prstClr val="white"/>
                </a:solidFill>
                <a:latin typeface="Calibri"/>
              </a:rPr>
              <a:t>CNES/IFREMER</a:t>
            </a:r>
          </a:p>
          <a:p>
            <a:pPr algn="ctr" defTabSz="702808"/>
            <a:r>
              <a:rPr lang="fr-FR" sz="1383" dirty="0">
                <a:solidFill>
                  <a:prstClr val="white"/>
                </a:solidFill>
                <a:latin typeface="Calibri"/>
              </a:rPr>
              <a:t>CATDS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43647" y="2874056"/>
            <a:ext cx="863999" cy="77337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r>
              <a:rPr lang="fr-FR" sz="1383" dirty="0">
                <a:solidFill>
                  <a:prstClr val="white"/>
                </a:solidFill>
                <a:latin typeface="Calibri"/>
              </a:rPr>
              <a:t>BEC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688352" y="1077188"/>
            <a:ext cx="2342308" cy="730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702808"/>
            <a:r>
              <a:rPr lang="fr-FR" sz="1383" b="1" u="sng" dirty="0" err="1">
                <a:solidFill>
                  <a:prstClr val="black"/>
                </a:solidFill>
                <a:latin typeface="Calibri"/>
              </a:rPr>
              <a:t>Operational</a:t>
            </a:r>
            <a:r>
              <a:rPr lang="fr-FR" sz="1383" b="1" u="sng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383" b="1" u="sng" dirty="0" err="1">
                <a:solidFill>
                  <a:prstClr val="black"/>
                </a:solidFill>
                <a:latin typeface="Calibri"/>
              </a:rPr>
              <a:t>Products</a:t>
            </a:r>
            <a:r>
              <a:rPr lang="fr-FR" sz="1383" b="1" u="sng" dirty="0">
                <a:solidFill>
                  <a:prstClr val="black"/>
                </a:solidFill>
                <a:latin typeface="Calibri"/>
              </a:rPr>
              <a:t> : </a:t>
            </a:r>
          </a:p>
          <a:p>
            <a:pPr defTabSz="702808"/>
            <a:r>
              <a:rPr lang="fr-FR" sz="1383" dirty="0">
                <a:solidFill>
                  <a:prstClr val="black"/>
                </a:solidFill>
                <a:latin typeface="Calibri"/>
              </a:rPr>
              <a:t>10 d, 1 </a:t>
            </a:r>
            <a:r>
              <a:rPr lang="fr-FR" sz="1383" dirty="0" err="1">
                <a:solidFill>
                  <a:prstClr val="black"/>
                </a:solidFill>
                <a:latin typeface="Calibri"/>
              </a:rPr>
              <a:t>month</a:t>
            </a:r>
            <a:r>
              <a:rPr lang="fr-FR" sz="1383" dirty="0">
                <a:solidFill>
                  <a:prstClr val="black"/>
                </a:solidFill>
                <a:latin typeface="Calibri"/>
              </a:rPr>
              <a:t>, </a:t>
            </a:r>
            <a:r>
              <a:rPr lang="fr-FR" sz="1383" dirty="0" err="1">
                <a:solidFill>
                  <a:prstClr val="black"/>
                </a:solidFill>
                <a:latin typeface="Calibri"/>
              </a:rPr>
              <a:t>asc</a:t>
            </a:r>
            <a:r>
              <a:rPr lang="fr-FR" sz="1383" dirty="0">
                <a:solidFill>
                  <a:prstClr val="black"/>
                </a:solidFill>
                <a:latin typeface="Calibri"/>
              </a:rPr>
              <a:t>/</a:t>
            </a:r>
            <a:r>
              <a:rPr lang="fr-FR" sz="1383" dirty="0" err="1">
                <a:solidFill>
                  <a:prstClr val="black"/>
                </a:solidFill>
                <a:latin typeface="Calibri"/>
              </a:rPr>
              <a:t>desc</a:t>
            </a:r>
            <a:r>
              <a:rPr lang="fr-FR" sz="1383" dirty="0">
                <a:solidFill>
                  <a:prstClr val="black"/>
                </a:solidFill>
                <a:latin typeface="Calibri"/>
              </a:rPr>
              <a:t>/</a:t>
            </a:r>
            <a:r>
              <a:rPr lang="fr-FR" sz="1383" dirty="0" err="1">
                <a:solidFill>
                  <a:prstClr val="black"/>
                </a:solidFill>
                <a:latin typeface="Calibri"/>
              </a:rPr>
              <a:t>both</a:t>
            </a:r>
            <a:endParaRPr lang="fr-FR" sz="1383" dirty="0">
              <a:solidFill>
                <a:prstClr val="black"/>
              </a:solidFill>
              <a:latin typeface="Calibri"/>
            </a:endParaRPr>
          </a:p>
          <a:p>
            <a:pPr defTabSz="702808"/>
            <a:r>
              <a:rPr lang="fr-FR" sz="1383" dirty="0">
                <a:solidFill>
                  <a:prstClr val="black"/>
                </a:solidFill>
                <a:latin typeface="Calibri"/>
              </a:rPr>
              <a:t>25 km, 50km, 100 km, 200 km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689204" y="1898431"/>
            <a:ext cx="3454796" cy="9435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702808"/>
            <a:r>
              <a:rPr lang="fr-FR" sz="1383" b="1" u="sng" dirty="0" err="1">
                <a:solidFill>
                  <a:prstClr val="black"/>
                </a:solidFill>
                <a:latin typeface="Calibri"/>
              </a:rPr>
              <a:t>Research</a:t>
            </a:r>
            <a:r>
              <a:rPr lang="fr-FR" sz="1383" b="1" u="sng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383" b="1" u="sng" dirty="0" err="1">
                <a:solidFill>
                  <a:prstClr val="black"/>
                </a:solidFill>
                <a:latin typeface="Calibri"/>
              </a:rPr>
              <a:t>Products</a:t>
            </a:r>
            <a:endParaRPr lang="fr-FR" sz="1383" b="1" u="sng" dirty="0">
              <a:solidFill>
                <a:prstClr val="black"/>
              </a:solidFill>
              <a:latin typeface="Calibri"/>
            </a:endParaRPr>
          </a:p>
          <a:p>
            <a:pPr defTabSz="702808"/>
            <a:r>
              <a:rPr lang="fr-FR" sz="1383" dirty="0">
                <a:solidFill>
                  <a:prstClr val="black"/>
                </a:solidFill>
                <a:latin typeface="Calibri"/>
              </a:rPr>
              <a:t>CEC-LOCEAN L3 </a:t>
            </a:r>
            <a:r>
              <a:rPr lang="fr-FR" sz="1383" dirty="0" err="1">
                <a:solidFill>
                  <a:prstClr val="black"/>
                </a:solidFill>
                <a:latin typeface="Calibri"/>
              </a:rPr>
              <a:t>debiased</a:t>
            </a:r>
            <a:r>
              <a:rPr lang="fr-FR" sz="1383" dirty="0">
                <a:solidFill>
                  <a:prstClr val="black"/>
                </a:solidFill>
                <a:latin typeface="Calibri"/>
              </a:rPr>
              <a:t> ¼°, 9 d, 18d</a:t>
            </a:r>
          </a:p>
          <a:p>
            <a:pPr defTabSz="702808"/>
            <a:r>
              <a:rPr lang="fr-FR" sz="1383" dirty="0">
                <a:solidFill>
                  <a:prstClr val="black"/>
                </a:solidFill>
                <a:latin typeface="Calibri"/>
              </a:rPr>
              <a:t>CEC-IFREMER L3  ¼°,1/2°,1°, 1d, 10d, </a:t>
            </a:r>
            <a:r>
              <a:rPr lang="fr-FR" sz="1383" dirty="0" err="1">
                <a:solidFill>
                  <a:prstClr val="black"/>
                </a:solidFill>
                <a:latin typeface="Calibri"/>
              </a:rPr>
              <a:t>monthly</a:t>
            </a:r>
            <a:endParaRPr lang="fr-FR" sz="1383" dirty="0">
              <a:solidFill>
                <a:prstClr val="black"/>
              </a:solidFill>
              <a:latin typeface="Calibri"/>
            </a:endParaRPr>
          </a:p>
          <a:p>
            <a:pPr defTabSz="702808"/>
            <a:r>
              <a:rPr lang="fr-FR" sz="1383" dirty="0">
                <a:solidFill>
                  <a:prstClr val="black"/>
                </a:solidFill>
                <a:latin typeface="Calibri"/>
              </a:rPr>
              <a:t>CEC-IFREMER L4, 1/2°, </a:t>
            </a:r>
            <a:r>
              <a:rPr lang="fr-FR" sz="1383" dirty="0" err="1">
                <a:solidFill>
                  <a:prstClr val="black"/>
                </a:solidFill>
                <a:latin typeface="Calibri"/>
              </a:rPr>
              <a:t>weekly</a:t>
            </a:r>
            <a:endParaRPr lang="fr-FR" sz="138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11315" y="3013176"/>
            <a:ext cx="2766783" cy="5179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defTabSz="702808"/>
            <a:r>
              <a:rPr lang="fr-FR" sz="1383" dirty="0" smtClean="0">
                <a:solidFill>
                  <a:prstClr val="black"/>
                </a:solidFill>
                <a:latin typeface="Calibri"/>
              </a:rPr>
              <a:t>SMOS </a:t>
            </a:r>
            <a:r>
              <a:rPr lang="fr-FR" sz="1383" dirty="0">
                <a:solidFill>
                  <a:prstClr val="black"/>
                </a:solidFill>
                <a:latin typeface="Calibri"/>
              </a:rPr>
              <a:t>BEC L3 OA, ¼°,9days</a:t>
            </a:r>
          </a:p>
          <a:p>
            <a:pPr defTabSz="702808"/>
            <a:r>
              <a:rPr lang="fr-FR" sz="1383" dirty="0">
                <a:solidFill>
                  <a:prstClr val="black"/>
                </a:solidFill>
                <a:latin typeface="Calibri"/>
              </a:rPr>
              <a:t>SMOS BEC L4 FUSION, 0.05°, 9 </a:t>
            </a:r>
            <a:r>
              <a:rPr lang="fr-FR" sz="1383" dirty="0" err="1">
                <a:solidFill>
                  <a:prstClr val="black"/>
                </a:solidFill>
                <a:latin typeface="Calibri"/>
              </a:rPr>
              <a:t>days</a:t>
            </a:r>
            <a:r>
              <a:rPr lang="fr-FR" sz="1383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433693" y="3862506"/>
            <a:ext cx="863999" cy="77337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r>
              <a:rPr lang="fr-FR" sz="1383" dirty="0" err="1">
                <a:solidFill>
                  <a:prstClr val="white"/>
                </a:solidFill>
                <a:latin typeface="Calibri"/>
              </a:rPr>
              <a:t>Hamburg</a:t>
            </a:r>
            <a:endParaRPr lang="fr-FR" sz="1383" dirty="0">
              <a:solidFill>
                <a:prstClr val="white"/>
              </a:solidFill>
              <a:latin typeface="Calibri"/>
            </a:endParaRPr>
          </a:p>
          <a:p>
            <a:pPr algn="ctr" defTabSz="702808"/>
            <a:r>
              <a:rPr lang="fr-FR" sz="1383" dirty="0" err="1">
                <a:solidFill>
                  <a:prstClr val="white"/>
                </a:solidFill>
                <a:latin typeface="Calibri"/>
              </a:rPr>
              <a:t>Univ</a:t>
            </a:r>
            <a:endParaRPr lang="fr-FR" sz="138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04858" y="4099014"/>
            <a:ext cx="2117887" cy="30514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defTabSz="702808"/>
            <a:r>
              <a:rPr lang="fr-FR" sz="1383" dirty="0">
                <a:solidFill>
                  <a:prstClr val="black"/>
                </a:solidFill>
                <a:latin typeface="Calibri"/>
              </a:rPr>
              <a:t>SMOS ICDC L3 1°,  </a:t>
            </a:r>
            <a:r>
              <a:rPr lang="fr-FR" sz="1383" dirty="0" err="1">
                <a:solidFill>
                  <a:prstClr val="black"/>
                </a:solidFill>
                <a:latin typeface="Calibri"/>
              </a:rPr>
              <a:t>monthly</a:t>
            </a:r>
            <a:endParaRPr lang="fr-FR" sz="138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lèche vers le bas 19"/>
          <p:cNvSpPr/>
          <p:nvPr/>
        </p:nvSpPr>
        <p:spPr>
          <a:xfrm rot="16200000">
            <a:off x="5392933" y="3120313"/>
            <a:ext cx="241193" cy="3328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endParaRPr lang="fr-FR" sz="138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Flèche vers le bas 20"/>
          <p:cNvSpPr/>
          <p:nvPr/>
        </p:nvSpPr>
        <p:spPr>
          <a:xfrm rot="16200000">
            <a:off x="5386374" y="4082755"/>
            <a:ext cx="241193" cy="3328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endParaRPr lang="fr-FR" sz="138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Flèche vers le bas 21"/>
          <p:cNvSpPr/>
          <p:nvPr/>
        </p:nvSpPr>
        <p:spPr>
          <a:xfrm rot="14065991">
            <a:off x="5376728" y="1348669"/>
            <a:ext cx="260487" cy="35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endParaRPr lang="fr-FR" sz="138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Flèche vers le bas 22"/>
          <p:cNvSpPr/>
          <p:nvPr/>
        </p:nvSpPr>
        <p:spPr>
          <a:xfrm rot="18395977">
            <a:off x="5392903" y="2063178"/>
            <a:ext cx="257403" cy="35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endParaRPr lang="fr-FR" sz="138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Flèche vers le bas 8"/>
          <p:cNvSpPr/>
          <p:nvPr/>
        </p:nvSpPr>
        <p:spPr>
          <a:xfrm rot="16200000">
            <a:off x="4060518" y="3055697"/>
            <a:ext cx="260487" cy="4206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endParaRPr lang="fr-FR" sz="138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Flèche vers le bas 8"/>
          <p:cNvSpPr/>
          <p:nvPr/>
        </p:nvSpPr>
        <p:spPr>
          <a:xfrm rot="18505978">
            <a:off x="4066001" y="3771146"/>
            <a:ext cx="245539" cy="426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endParaRPr lang="fr-FR" sz="1383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4" name="Imagen 23" descr="SMOSO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251" y="4488605"/>
            <a:ext cx="1483936" cy="1354068"/>
          </a:xfrm>
          <a:prstGeom prst="rect">
            <a:avLst/>
          </a:prstGeom>
        </p:spPr>
      </p:pic>
      <p:pic>
        <p:nvPicPr>
          <p:cNvPr id="25" name="Imagen 24" descr="Screen Shot 2017-05-01 at 15.58.3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158" y="1704186"/>
            <a:ext cx="1161755" cy="1120829"/>
          </a:xfrm>
          <a:prstGeom prst="rect">
            <a:avLst/>
          </a:prstGeom>
        </p:spPr>
      </p:pic>
      <p:cxnSp>
        <p:nvCxnSpPr>
          <p:cNvPr id="10" name="Conector recto 9"/>
          <p:cNvCxnSpPr/>
          <p:nvPr/>
        </p:nvCxnSpPr>
        <p:spPr>
          <a:xfrm>
            <a:off x="1475084" y="3160639"/>
            <a:ext cx="875904" cy="877351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lèche vers le bas 8"/>
          <p:cNvSpPr/>
          <p:nvPr/>
        </p:nvSpPr>
        <p:spPr>
          <a:xfrm rot="19546192">
            <a:off x="3903756" y="4086487"/>
            <a:ext cx="245539" cy="11220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endParaRPr lang="fr-FR" sz="138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441261" y="4899548"/>
            <a:ext cx="863999" cy="77337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0">
                <a:schemeClr val="accent2">
                  <a:lumMod val="0"/>
                  <a:lumOff val="100000"/>
                </a:schemeClr>
              </a:gs>
              <a:gs pos="73000">
                <a:schemeClr val="accent2"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r>
              <a:rPr lang="fr-FR" sz="1383" smtClean="0">
                <a:solidFill>
                  <a:prstClr val="white"/>
                </a:solidFill>
                <a:latin typeface="Calibri"/>
              </a:rPr>
              <a:t>CCI</a:t>
            </a:r>
            <a:endParaRPr lang="fr-FR" sz="138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Flèche vers le bas 20"/>
          <p:cNvSpPr/>
          <p:nvPr/>
        </p:nvSpPr>
        <p:spPr>
          <a:xfrm rot="16200000">
            <a:off x="5401316" y="5119797"/>
            <a:ext cx="241193" cy="3328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endParaRPr lang="fr-FR" sz="138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CuadroTexto 18"/>
          <p:cNvSpPr txBox="1"/>
          <p:nvPr/>
        </p:nvSpPr>
        <p:spPr>
          <a:xfrm>
            <a:off x="3835037" y="1977434"/>
            <a:ext cx="620127" cy="30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3" b="1" smtClean="0">
                <a:solidFill>
                  <a:schemeClr val="accent1">
                    <a:lumMod val="75000"/>
                  </a:schemeClr>
                </a:solidFill>
              </a:rPr>
              <a:t>L3/L4</a:t>
            </a:r>
            <a:endParaRPr lang="en-US" sz="1383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5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17475"/>
            <a:ext cx="7511379" cy="568915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b="1" dirty="0" err="1" smtClean="0">
                <a:solidFill>
                  <a:srgbClr val="000000"/>
                </a:solidFill>
              </a:rPr>
              <a:t>Other</a:t>
            </a:r>
            <a:r>
              <a:rPr lang="fr-FR" b="1" dirty="0" smtClean="0">
                <a:solidFill>
                  <a:srgbClr val="000000"/>
                </a:solidFill>
              </a:rPr>
              <a:t> SSS satellite </a:t>
            </a:r>
            <a:r>
              <a:rPr lang="fr-FR" b="1" dirty="0" err="1" smtClean="0">
                <a:solidFill>
                  <a:srgbClr val="000000"/>
                </a:solidFill>
              </a:rPr>
              <a:t>products</a:t>
            </a:r>
            <a:endParaRPr lang="fr-FR" b="1" dirty="0">
              <a:solidFill>
                <a:srgbClr val="00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719225" y="2223449"/>
            <a:ext cx="3709907" cy="10384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706055">
              <a:spcBef>
                <a:spcPts val="463"/>
              </a:spcBef>
            </a:pPr>
            <a:r>
              <a:rPr lang="en-US" sz="1537" dirty="0"/>
              <a:t>Aquarius OR/RSS L3 : 1° / 1d, 7d, 7d running, 28d running, monthly, 3 month, annual, climatology monthly/seasonal, cumulative)</a:t>
            </a:r>
            <a:endParaRPr lang="fr-FR" sz="1537" kern="0" dirty="0">
              <a:solidFill>
                <a:sysClr val="windowText" lastClr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19225" y="4147629"/>
            <a:ext cx="3796104" cy="32887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defTabSz="702808"/>
            <a:r>
              <a:rPr lang="fr-FR" sz="1537" dirty="0">
                <a:solidFill>
                  <a:prstClr val="black"/>
                </a:solidFill>
              </a:rPr>
              <a:t>SMAP JPL L3: 0.25</a:t>
            </a:r>
            <a:r>
              <a:rPr lang="en-US" sz="1537" dirty="0">
                <a:solidFill>
                  <a:prstClr val="black"/>
                </a:solidFill>
              </a:rPr>
              <a:t>° / 8 days running, monthly</a:t>
            </a:r>
            <a:endParaRPr lang="fr-FR" sz="138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20308" y="4983480"/>
            <a:ext cx="863999" cy="77337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r>
              <a:rPr lang="fr-FR" sz="1383" dirty="0">
                <a:solidFill>
                  <a:prstClr val="white"/>
                </a:solidFill>
                <a:latin typeface="Calibri"/>
              </a:rPr>
              <a:t>RSS</a:t>
            </a:r>
          </a:p>
        </p:txBody>
      </p:sp>
      <p:pic>
        <p:nvPicPr>
          <p:cNvPr id="3" name="Imagen 2" descr="532569main_pia13971-full_fu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7" y="1956093"/>
            <a:ext cx="2304360" cy="1413853"/>
          </a:xfrm>
          <a:prstGeom prst="rect">
            <a:avLst/>
          </a:prstGeom>
        </p:spPr>
      </p:pic>
      <p:pic>
        <p:nvPicPr>
          <p:cNvPr id="10" name="Imagen 9" descr="1247_smap_radar_320x240.png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7" y="4147629"/>
            <a:ext cx="2304360" cy="1296202"/>
          </a:xfrm>
          <a:prstGeom prst="rect">
            <a:avLst/>
          </a:prstGeom>
        </p:spPr>
      </p:pic>
      <p:sp>
        <p:nvSpPr>
          <p:cNvPr id="26" name="Rectangle 16"/>
          <p:cNvSpPr/>
          <p:nvPr/>
        </p:nvSpPr>
        <p:spPr>
          <a:xfrm>
            <a:off x="3120308" y="3909662"/>
            <a:ext cx="863999" cy="77337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r>
              <a:rPr lang="fr-FR" sz="1383" dirty="0">
                <a:solidFill>
                  <a:prstClr val="white"/>
                </a:solidFill>
                <a:latin typeface="Calibri"/>
              </a:rPr>
              <a:t>JPL</a:t>
            </a:r>
          </a:p>
        </p:txBody>
      </p:sp>
      <p:sp>
        <p:nvSpPr>
          <p:cNvPr id="27" name="Rectangle 16"/>
          <p:cNvSpPr/>
          <p:nvPr/>
        </p:nvSpPr>
        <p:spPr>
          <a:xfrm>
            <a:off x="3120308" y="2733844"/>
            <a:ext cx="863999" cy="77337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r>
              <a:rPr lang="fr-FR" sz="1383" dirty="0">
                <a:solidFill>
                  <a:prstClr val="white"/>
                </a:solidFill>
                <a:latin typeface="Calibri"/>
              </a:rPr>
              <a:t>RSS</a:t>
            </a:r>
          </a:p>
        </p:txBody>
      </p:sp>
      <p:sp>
        <p:nvSpPr>
          <p:cNvPr id="28" name="Rectangle 16"/>
          <p:cNvSpPr/>
          <p:nvPr/>
        </p:nvSpPr>
        <p:spPr>
          <a:xfrm>
            <a:off x="3120308" y="1660026"/>
            <a:ext cx="863999" cy="77337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r>
              <a:rPr lang="fr-FR" sz="1383" dirty="0">
                <a:solidFill>
                  <a:prstClr val="white"/>
                </a:solidFill>
                <a:latin typeface="Calibri"/>
              </a:rPr>
              <a:t>JPL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206710" y="1636736"/>
            <a:ext cx="1871864" cy="37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45" b="1" dirty="0"/>
              <a:t>Aquarius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780901" y="3828271"/>
            <a:ext cx="1079480" cy="37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45" b="1" dirty="0"/>
              <a:t>SMAP</a:t>
            </a:r>
          </a:p>
        </p:txBody>
      </p:sp>
      <p:sp>
        <p:nvSpPr>
          <p:cNvPr id="31" name="Flèche vers le bas 6"/>
          <p:cNvSpPr/>
          <p:nvPr/>
        </p:nvSpPr>
        <p:spPr>
          <a:xfrm rot="14708087">
            <a:off x="2567017" y="1984280"/>
            <a:ext cx="314815" cy="5112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endParaRPr lang="fr-FR" sz="138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Flèche vers le bas 6"/>
          <p:cNvSpPr/>
          <p:nvPr/>
        </p:nvSpPr>
        <p:spPr>
          <a:xfrm rot="17544640">
            <a:off x="2565231" y="2784027"/>
            <a:ext cx="314815" cy="5112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endParaRPr lang="fr-FR" sz="138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lèche vers le bas 6"/>
          <p:cNvSpPr/>
          <p:nvPr/>
        </p:nvSpPr>
        <p:spPr>
          <a:xfrm rot="14708087">
            <a:off x="2563445" y="4188357"/>
            <a:ext cx="314815" cy="5112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endParaRPr lang="fr-FR" sz="138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Flèche vers le bas 6"/>
          <p:cNvSpPr/>
          <p:nvPr/>
        </p:nvSpPr>
        <p:spPr>
          <a:xfrm rot="17544640">
            <a:off x="2561659" y="4988104"/>
            <a:ext cx="314815" cy="5112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endParaRPr lang="fr-FR" sz="138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ZoneTexte 13"/>
          <p:cNvSpPr txBox="1"/>
          <p:nvPr/>
        </p:nvSpPr>
        <p:spPr>
          <a:xfrm>
            <a:off x="4719225" y="3319227"/>
            <a:ext cx="3709907" cy="3288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706055">
              <a:spcBef>
                <a:spcPts val="463"/>
              </a:spcBef>
            </a:pPr>
            <a:r>
              <a:rPr lang="en-US" sz="1537" dirty="0"/>
              <a:t>Aquarius IPRC L4 OI: 0.5° / 7d, monthly</a:t>
            </a:r>
            <a:endParaRPr lang="fr-FR" sz="1537" kern="0" dirty="0">
              <a:solidFill>
                <a:sysClr val="windowText" lastClr="000000"/>
              </a:solidFill>
            </a:endParaRPr>
          </a:p>
        </p:txBody>
      </p:sp>
      <p:sp>
        <p:nvSpPr>
          <p:cNvPr id="38" name="ZoneTexte 13"/>
          <p:cNvSpPr txBox="1"/>
          <p:nvPr/>
        </p:nvSpPr>
        <p:spPr>
          <a:xfrm>
            <a:off x="4719225" y="1565767"/>
            <a:ext cx="3709907" cy="5654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706055">
              <a:spcBef>
                <a:spcPts val="463"/>
              </a:spcBef>
            </a:pPr>
            <a:r>
              <a:rPr lang="en-US" sz="1537" dirty="0"/>
              <a:t>Aquarius JPL L3 : 1° / 7d, 7d merge, monthly, monthly merge</a:t>
            </a:r>
            <a:endParaRPr lang="fr-FR" sz="1537" kern="0" dirty="0">
              <a:solidFill>
                <a:sysClr val="windowText" lastClr="000000"/>
              </a:solidFill>
            </a:endParaRPr>
          </a:p>
        </p:txBody>
      </p:sp>
      <p:sp>
        <p:nvSpPr>
          <p:cNvPr id="39" name="Rectangle 14"/>
          <p:cNvSpPr/>
          <p:nvPr/>
        </p:nvSpPr>
        <p:spPr>
          <a:xfrm>
            <a:off x="4719225" y="5168998"/>
            <a:ext cx="3832011" cy="32887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defTabSz="702808"/>
            <a:r>
              <a:rPr lang="fr-FR" sz="1537" dirty="0">
                <a:solidFill>
                  <a:prstClr val="black"/>
                </a:solidFill>
              </a:rPr>
              <a:t>SMAP RSS L3: 0.25</a:t>
            </a:r>
            <a:r>
              <a:rPr lang="en-US" sz="1537" dirty="0">
                <a:solidFill>
                  <a:prstClr val="black"/>
                </a:solidFill>
              </a:rPr>
              <a:t>° / 8 days running, monthly</a:t>
            </a:r>
            <a:endParaRPr lang="fr-FR" sz="138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Flèche vers le bas 6"/>
          <p:cNvSpPr/>
          <p:nvPr/>
        </p:nvSpPr>
        <p:spPr>
          <a:xfrm rot="14708087">
            <a:off x="4229239" y="1645283"/>
            <a:ext cx="314815" cy="5112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endParaRPr lang="fr-FR" sz="138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lèche vers le bas 6"/>
          <p:cNvSpPr/>
          <p:nvPr/>
        </p:nvSpPr>
        <p:spPr>
          <a:xfrm rot="17544640">
            <a:off x="4227453" y="3063948"/>
            <a:ext cx="314815" cy="5112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endParaRPr lang="fr-FR" sz="138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Flèche vers le bas 6"/>
          <p:cNvSpPr/>
          <p:nvPr/>
        </p:nvSpPr>
        <p:spPr>
          <a:xfrm rot="14708087">
            <a:off x="4225667" y="2541047"/>
            <a:ext cx="314815" cy="5112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endParaRPr lang="fr-FR" sz="138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Flèche vers le bas 6"/>
          <p:cNvSpPr/>
          <p:nvPr/>
        </p:nvSpPr>
        <p:spPr>
          <a:xfrm rot="16200000">
            <a:off x="4183176" y="4055187"/>
            <a:ext cx="314815" cy="5112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endParaRPr lang="fr-FR" sz="138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Flèche vers le bas 6"/>
          <p:cNvSpPr/>
          <p:nvPr/>
        </p:nvSpPr>
        <p:spPr>
          <a:xfrm rot="16200000">
            <a:off x="4186749" y="5070771"/>
            <a:ext cx="314815" cy="5112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2808"/>
            <a:endParaRPr lang="fr-FR" sz="138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3203990" y="1340667"/>
            <a:ext cx="620127" cy="30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3" b="1" dirty="0">
                <a:solidFill>
                  <a:schemeClr val="accent1">
                    <a:lumMod val="75000"/>
                  </a:schemeClr>
                </a:solidFill>
              </a:rPr>
              <a:t>L2</a:t>
            </a:r>
          </a:p>
        </p:txBody>
      </p:sp>
    </p:spTree>
    <p:extLst>
      <p:ext uri="{BB962C8B-B14F-4D97-AF65-F5344CB8AC3E}">
        <p14:creationId xmlns:p14="http://schemas.microsoft.com/office/powerpoint/2010/main" val="42686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671360" y="1308542"/>
            <a:ext cx="8472640" cy="3380792"/>
          </a:xfrm>
          <a:prstGeom prst="rect">
            <a:avLst/>
          </a:prstGeom>
        </p:spPr>
        <p:txBody>
          <a:bodyPr>
            <a:noAutofit/>
          </a:bodyPr>
          <a:lstStyle/>
          <a:p>
            <a:pPr lvl="1" defTabSz="706055">
              <a:lnSpc>
                <a:spcPct val="2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fr-FR" sz="1691" kern="0" dirty="0" smtClean="0">
                <a:solidFill>
                  <a:sysClr val="windowText" lastClr="000000"/>
                </a:solidFill>
              </a:rPr>
              <a:t>ARGO </a:t>
            </a:r>
            <a:r>
              <a:rPr lang="fr-FR" sz="1691" kern="0" dirty="0" err="1">
                <a:solidFill>
                  <a:sysClr val="windowText" lastClr="000000"/>
                </a:solidFill>
              </a:rPr>
              <a:t>floats</a:t>
            </a:r>
            <a:r>
              <a:rPr lang="fr-FR" sz="1691" kern="0" dirty="0">
                <a:solidFill>
                  <a:sysClr val="windowText" lastClr="000000"/>
                </a:solidFill>
              </a:rPr>
              <a:t> (Coriolis) </a:t>
            </a:r>
          </a:p>
          <a:p>
            <a:pPr lvl="1" defTabSz="706055">
              <a:lnSpc>
                <a:spcPct val="2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fr-FR" sz="1691" kern="0" dirty="0">
                <a:solidFill>
                  <a:sysClr val="windowText" lastClr="000000"/>
                </a:solidFill>
              </a:rPr>
              <a:t>Tropical </a:t>
            </a:r>
            <a:r>
              <a:rPr lang="fr-FR" sz="1691" kern="0" dirty="0" err="1">
                <a:solidFill>
                  <a:sysClr val="windowText" lastClr="000000"/>
                </a:solidFill>
              </a:rPr>
              <a:t>Moorings</a:t>
            </a:r>
            <a:r>
              <a:rPr lang="fr-FR" sz="1691" kern="0" dirty="0">
                <a:solidFill>
                  <a:sysClr val="windowText" lastClr="000000"/>
                </a:solidFill>
              </a:rPr>
              <a:t> </a:t>
            </a:r>
            <a:r>
              <a:rPr lang="fr-FR" sz="1691" kern="0" dirty="0" err="1">
                <a:solidFill>
                  <a:sysClr val="windowText" lastClr="000000"/>
                </a:solidFill>
              </a:rPr>
              <a:t>Array</a:t>
            </a:r>
            <a:r>
              <a:rPr lang="fr-FR" sz="1691" kern="0" dirty="0">
                <a:solidFill>
                  <a:sysClr val="windowText" lastClr="000000"/>
                </a:solidFill>
              </a:rPr>
              <a:t> (TAO,TRITON, PIRATA)</a:t>
            </a:r>
          </a:p>
          <a:p>
            <a:pPr lvl="1" defTabSz="706055">
              <a:lnSpc>
                <a:spcPct val="2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fr-FR" sz="1691" kern="0" dirty="0">
                <a:solidFill>
                  <a:sysClr val="windowText" lastClr="000000"/>
                </a:solidFill>
              </a:rPr>
              <a:t>Surface Drifters (LOCEAN)</a:t>
            </a:r>
          </a:p>
          <a:p>
            <a:pPr lvl="1" defTabSz="706055">
              <a:lnSpc>
                <a:spcPct val="2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fr-FR" sz="1691" kern="0" dirty="0">
                <a:solidFill>
                  <a:sysClr val="windowText" lastClr="000000"/>
                </a:solidFill>
              </a:rPr>
              <a:t>TSG (LEGOS, GOSUD, SAMOS)</a:t>
            </a:r>
          </a:p>
          <a:p>
            <a:pPr lvl="1" defTabSz="706055">
              <a:lnSpc>
                <a:spcPct val="2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fr-FR" sz="1691" kern="0" dirty="0">
                <a:solidFill>
                  <a:sysClr val="windowText" lastClr="000000"/>
                </a:solidFill>
              </a:rPr>
              <a:t>Marine </a:t>
            </a:r>
            <a:r>
              <a:rPr lang="fr-FR" sz="1691" kern="0" dirty="0" err="1">
                <a:solidFill>
                  <a:sysClr val="windowText" lastClr="000000"/>
                </a:solidFill>
              </a:rPr>
              <a:t>mammals</a:t>
            </a:r>
            <a:r>
              <a:rPr lang="fr-FR" sz="1691" kern="0" dirty="0">
                <a:solidFill>
                  <a:sysClr val="windowText" lastClr="000000"/>
                </a:solidFill>
              </a:rPr>
              <a:t> (MEOP)</a:t>
            </a:r>
          </a:p>
          <a:p>
            <a:pPr marL="0" indent="0" defTabSz="706055">
              <a:spcBef>
                <a:spcPts val="0"/>
              </a:spcBef>
              <a:buNone/>
            </a:pPr>
            <a:endParaRPr lang="fr-FR" sz="1383" kern="0" dirty="0">
              <a:solidFill>
                <a:sysClr val="windowText" lastClr="000000"/>
              </a:solidFill>
            </a:endParaRPr>
          </a:p>
          <a:p>
            <a:pPr marL="0" indent="0" defTabSz="706055">
              <a:spcBef>
                <a:spcPts val="0"/>
              </a:spcBef>
              <a:buNone/>
            </a:pPr>
            <a:endParaRPr lang="fr-FR" sz="1383" kern="0" dirty="0">
              <a:solidFill>
                <a:sysClr val="windowText" lastClr="000000"/>
              </a:solidFill>
            </a:endParaRPr>
          </a:p>
          <a:p>
            <a:pPr marL="0" indent="0" defTabSz="706055">
              <a:spcBef>
                <a:spcPts val="0"/>
              </a:spcBef>
              <a:buNone/>
            </a:pPr>
            <a:endParaRPr lang="fr-FR" sz="1383" kern="0" dirty="0">
              <a:solidFill>
                <a:sysClr val="windowText" lastClr="000000"/>
              </a:solidFill>
            </a:endParaRPr>
          </a:p>
        </p:txBody>
      </p:sp>
      <p:pic>
        <p:nvPicPr>
          <p:cNvPr id="7" name="Image 1"/>
          <p:cNvPicPr>
            <a:picLocks noChangeAspect="1"/>
          </p:cNvPicPr>
          <p:nvPr/>
        </p:nvPicPr>
        <p:blipFill rotWithShape="1">
          <a:blip r:embed="rId3"/>
          <a:srcRect t="7616"/>
          <a:stretch/>
        </p:blipFill>
        <p:spPr>
          <a:xfrm>
            <a:off x="5034430" y="2942965"/>
            <a:ext cx="3764586" cy="2781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/>
          <a:srcRect b="24793"/>
          <a:stretch>
            <a:fillRect/>
          </a:stretch>
        </p:blipFill>
        <p:spPr bwMode="auto">
          <a:xfrm>
            <a:off x="4674428" y="1118022"/>
            <a:ext cx="4469572" cy="118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n 9" descr="Screen Shot 2017-04-26 at 11.24.5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32" y="4390948"/>
            <a:ext cx="2260604" cy="1490735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0" y="420833"/>
            <a:ext cx="7511379" cy="568915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defTabSz="706055">
              <a:spcBef>
                <a:spcPts val="0"/>
              </a:spcBef>
            </a:pPr>
            <a:r>
              <a:rPr lang="fr-FR" b="1" kern="0" dirty="0">
                <a:solidFill>
                  <a:sysClr val="windowText" lastClr="000000"/>
                </a:solidFill>
              </a:rPr>
              <a:t>In situ </a:t>
            </a:r>
            <a:r>
              <a:rPr lang="fr-FR" b="1" kern="0" dirty="0" err="1">
                <a:solidFill>
                  <a:sysClr val="windowText" lastClr="000000"/>
                </a:solidFill>
              </a:rPr>
              <a:t>salinity</a:t>
            </a:r>
            <a:r>
              <a:rPr lang="fr-FR" b="1" kern="0" dirty="0">
                <a:solidFill>
                  <a:sysClr val="windowText" lastClr="000000"/>
                </a:solidFill>
              </a:rPr>
              <a:t> </a:t>
            </a:r>
            <a:r>
              <a:rPr lang="fr-FR" b="1" kern="0" dirty="0" err="1">
                <a:solidFill>
                  <a:sysClr val="windowText" lastClr="000000"/>
                </a:solidFill>
              </a:rPr>
              <a:t>products</a:t>
            </a:r>
            <a:r>
              <a:rPr lang="fr-FR" b="1" kern="0" dirty="0">
                <a:solidFill>
                  <a:sysClr val="windowText" lastClr="00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048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78775" y="1244817"/>
            <a:ext cx="8965225" cy="3380792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defTabSz="706055">
              <a:spcBef>
                <a:spcPts val="0"/>
              </a:spcBef>
              <a:buFont typeface="Wingdings" charset="2"/>
              <a:buChar char="u"/>
            </a:pPr>
            <a:r>
              <a:rPr lang="fr-FR" sz="2152" b="1" u="sng" kern="0" dirty="0">
                <a:solidFill>
                  <a:sysClr val="windowText" lastClr="000000"/>
                </a:solidFill>
              </a:rPr>
              <a:t>In Situ </a:t>
            </a:r>
            <a:r>
              <a:rPr lang="fr-FR" sz="2152" b="1" u="sng" kern="0" dirty="0" err="1">
                <a:solidFill>
                  <a:sysClr val="windowText" lastClr="000000"/>
                </a:solidFill>
              </a:rPr>
              <a:t>salinity</a:t>
            </a:r>
            <a:r>
              <a:rPr lang="fr-FR" sz="2152" b="1" u="sng" kern="0" dirty="0">
                <a:solidFill>
                  <a:sysClr val="windowText" lastClr="000000"/>
                </a:solidFill>
              </a:rPr>
              <a:t> </a:t>
            </a:r>
            <a:r>
              <a:rPr lang="fr-FR" sz="2152" b="1" u="sng" kern="0" dirty="0" err="1">
                <a:solidFill>
                  <a:sysClr val="windowText" lastClr="000000"/>
                </a:solidFill>
              </a:rPr>
              <a:t>analyzed</a:t>
            </a:r>
            <a:r>
              <a:rPr lang="fr-FR" sz="2152" b="1" u="sng" kern="0" dirty="0">
                <a:solidFill>
                  <a:sysClr val="windowText" lastClr="000000"/>
                </a:solidFill>
              </a:rPr>
              <a:t> </a:t>
            </a:r>
            <a:r>
              <a:rPr lang="fr-FR" sz="2152" b="1" u="sng" kern="0" dirty="0" err="1">
                <a:solidFill>
                  <a:sysClr val="windowText" lastClr="000000"/>
                </a:solidFill>
              </a:rPr>
              <a:t>products</a:t>
            </a:r>
            <a:r>
              <a:rPr lang="fr-FR" sz="2152" b="1" u="sng" kern="0" dirty="0">
                <a:solidFill>
                  <a:sysClr val="windowText" lastClr="000000"/>
                </a:solidFill>
              </a:rPr>
              <a:t>:</a:t>
            </a:r>
          </a:p>
          <a:p>
            <a:pPr lvl="1" defTabSz="706055">
              <a:lnSpc>
                <a:spcPct val="14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fr-FR" sz="1845" kern="0" dirty="0">
                <a:solidFill>
                  <a:sysClr val="windowText" lastClr="000000"/>
                </a:solidFill>
              </a:rPr>
              <a:t>ISAS (0.5</a:t>
            </a:r>
            <a:r>
              <a:rPr lang="en-US" sz="1845" dirty="0"/>
              <a:t>°, monthly, 0m/3m/5m/10m)</a:t>
            </a:r>
            <a:endParaRPr lang="fr-FR" sz="1845" kern="0" dirty="0">
              <a:solidFill>
                <a:sysClr val="windowText" lastClr="000000"/>
              </a:solidFill>
            </a:endParaRPr>
          </a:p>
          <a:p>
            <a:pPr lvl="1" defTabSz="706055">
              <a:lnSpc>
                <a:spcPct val="14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fr-FR" sz="1845" kern="0" dirty="0">
                <a:solidFill>
                  <a:sysClr val="windowText" lastClr="000000"/>
                </a:solidFill>
              </a:rPr>
              <a:t>EN4.2.0 (1</a:t>
            </a:r>
            <a:r>
              <a:rPr lang="en-US" sz="1845" dirty="0"/>
              <a:t>°, monthly, 5m/15m)</a:t>
            </a:r>
            <a:endParaRPr lang="fr-FR" sz="1845" kern="0" dirty="0">
              <a:solidFill>
                <a:sysClr val="windowText" lastClr="000000"/>
              </a:solidFill>
            </a:endParaRPr>
          </a:p>
          <a:p>
            <a:pPr lvl="1" defTabSz="706055">
              <a:lnSpc>
                <a:spcPct val="14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fr-FR" sz="1845" kern="0" dirty="0">
                <a:solidFill>
                  <a:sysClr val="windowText" lastClr="000000"/>
                </a:solidFill>
              </a:rPr>
              <a:t>JAMSTEC (1</a:t>
            </a:r>
            <a:r>
              <a:rPr lang="en-US" sz="1845" dirty="0"/>
              <a:t>°, monthly, 10m/20m)</a:t>
            </a:r>
          </a:p>
          <a:p>
            <a:pPr lvl="1" defTabSz="706055">
              <a:lnSpc>
                <a:spcPct val="14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1845" dirty="0"/>
              <a:t>SCRIPPS (</a:t>
            </a:r>
            <a:r>
              <a:rPr lang="fr-FR" sz="1845" kern="0" dirty="0">
                <a:solidFill>
                  <a:sysClr val="windowText" lastClr="000000"/>
                </a:solidFill>
              </a:rPr>
              <a:t>1</a:t>
            </a:r>
            <a:r>
              <a:rPr lang="en-US" sz="1845" dirty="0"/>
              <a:t>°, monthly, 2.5m/10m)</a:t>
            </a:r>
          </a:p>
          <a:p>
            <a:pPr lvl="1" defTabSz="706055">
              <a:lnSpc>
                <a:spcPct val="14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1845" dirty="0"/>
              <a:t>IPRC (</a:t>
            </a:r>
            <a:r>
              <a:rPr lang="fr-FR" sz="1845" kern="0" dirty="0">
                <a:solidFill>
                  <a:sysClr val="windowText" lastClr="000000"/>
                </a:solidFill>
              </a:rPr>
              <a:t>1</a:t>
            </a:r>
            <a:r>
              <a:rPr lang="en-US" sz="1845" dirty="0"/>
              <a:t>°, monthly, 0m/10m)</a:t>
            </a:r>
          </a:p>
          <a:p>
            <a:pPr lvl="1" defTabSz="706055">
              <a:lnSpc>
                <a:spcPct val="14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1845" kern="0" dirty="0">
                <a:solidFill>
                  <a:sysClr val="windowText" lastClr="000000"/>
                </a:solidFill>
              </a:rPr>
              <a:t>World ocean atlas 2009 (1</a:t>
            </a:r>
            <a:r>
              <a:rPr lang="en-US" sz="1845" dirty="0"/>
              <a:t>°, monthly/seasonal/annual climatology, 0m/10m)</a:t>
            </a:r>
            <a:endParaRPr lang="en-US" sz="1845" kern="0" dirty="0">
              <a:solidFill>
                <a:sysClr val="windowText" lastClr="000000"/>
              </a:solidFill>
            </a:endParaRPr>
          </a:p>
          <a:p>
            <a:pPr lvl="1" defTabSz="706055">
              <a:lnSpc>
                <a:spcPct val="14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1845" kern="0" dirty="0">
                <a:solidFill>
                  <a:sysClr val="windowText" lastClr="000000"/>
                </a:solidFill>
              </a:rPr>
              <a:t>World ocean atlas 2013 (0.25</a:t>
            </a:r>
            <a:r>
              <a:rPr lang="en-US" sz="1845" dirty="0"/>
              <a:t>°, monthly/seasonal/annual climatology, 0m/5m</a:t>
            </a:r>
            <a:r>
              <a:rPr lang="en-US" sz="1998" dirty="0"/>
              <a:t>)</a:t>
            </a:r>
            <a:endParaRPr lang="fr-FR" sz="1383" kern="0" dirty="0">
              <a:solidFill>
                <a:sysClr val="windowText" lastClr="000000"/>
              </a:solidFill>
            </a:endParaRPr>
          </a:p>
          <a:p>
            <a:pPr marL="0" indent="0" defTabSz="706055">
              <a:spcBef>
                <a:spcPts val="0"/>
              </a:spcBef>
              <a:buNone/>
            </a:pPr>
            <a:endParaRPr lang="fr-FR" sz="1383" kern="0" dirty="0">
              <a:solidFill>
                <a:sysClr val="windowText" lastClr="000000"/>
              </a:solidFill>
            </a:endParaRPr>
          </a:p>
          <a:p>
            <a:pPr defTabSz="706055">
              <a:spcBef>
                <a:spcPts val="0"/>
              </a:spcBef>
              <a:buFont typeface="Wingdings" charset="2"/>
              <a:buChar char="u"/>
            </a:pPr>
            <a:r>
              <a:rPr lang="fr-FR" sz="2152" b="1" u="sng" kern="0" dirty="0" err="1">
                <a:solidFill>
                  <a:sysClr val="windowText" lastClr="000000"/>
                </a:solidFill>
              </a:rPr>
              <a:t>Numerical</a:t>
            </a:r>
            <a:r>
              <a:rPr lang="fr-FR" sz="2152" b="1" u="sng" kern="0" dirty="0">
                <a:solidFill>
                  <a:sysClr val="windowText" lastClr="000000"/>
                </a:solidFill>
              </a:rPr>
              <a:t> </a:t>
            </a:r>
            <a:r>
              <a:rPr lang="fr-FR" sz="2152" b="1" u="sng" kern="0" dirty="0" err="1">
                <a:solidFill>
                  <a:sysClr val="windowText" lastClr="000000"/>
                </a:solidFill>
              </a:rPr>
              <a:t>models</a:t>
            </a:r>
            <a:r>
              <a:rPr lang="fr-FR" sz="2152" b="1" u="sng" kern="0" dirty="0">
                <a:solidFill>
                  <a:sysClr val="windowText" lastClr="000000"/>
                </a:solidFill>
              </a:rPr>
              <a:t> :</a:t>
            </a:r>
          </a:p>
          <a:p>
            <a:pPr lvl="1">
              <a:lnSpc>
                <a:spcPct val="120000"/>
              </a:lnSpc>
              <a:buFont typeface="Wingdings" charset="2"/>
              <a:buChar char="q"/>
            </a:pPr>
            <a:r>
              <a:rPr lang="en-US" sz="1845" dirty="0"/>
              <a:t>HYCOM (0.25°, daily)</a:t>
            </a:r>
          </a:p>
          <a:p>
            <a:pPr lvl="1">
              <a:lnSpc>
                <a:spcPct val="120000"/>
              </a:lnSpc>
              <a:buFont typeface="Wingdings" charset="2"/>
              <a:buChar char="q"/>
            </a:pPr>
            <a:r>
              <a:rPr lang="en-US" sz="1845" dirty="0"/>
              <a:t>GLOBAL ANALYSIS FORECAST PHY 001 024 (NEMO, 1/12°, daily)</a:t>
            </a:r>
          </a:p>
          <a:p>
            <a:pPr lvl="1">
              <a:lnSpc>
                <a:spcPct val="120000"/>
              </a:lnSpc>
              <a:buFont typeface="Wingdings" charset="2"/>
              <a:buChar char="q"/>
            </a:pPr>
            <a:r>
              <a:rPr lang="en-US" sz="1845" dirty="0"/>
              <a:t>ECCO (</a:t>
            </a:r>
            <a:r>
              <a:rPr lang="en-US" sz="1845" dirty="0" err="1"/>
              <a:t>MitGCM</a:t>
            </a:r>
            <a:r>
              <a:rPr lang="en-US" sz="1845" dirty="0"/>
              <a:t>, 0.5°, Monthly)</a:t>
            </a:r>
          </a:p>
          <a:p>
            <a:pPr marL="0" indent="0" defTabSz="706055">
              <a:spcBef>
                <a:spcPts val="0"/>
              </a:spcBef>
              <a:buNone/>
            </a:pPr>
            <a:endParaRPr lang="fr-FR" sz="1383" kern="0" dirty="0">
              <a:solidFill>
                <a:sysClr val="windowText" lastClr="000000"/>
              </a:solidFill>
            </a:endParaRPr>
          </a:p>
        </p:txBody>
      </p:sp>
      <p:pic>
        <p:nvPicPr>
          <p:cNvPr id="2" name="Imagen 1" descr="ISAS_0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01" y="1752104"/>
            <a:ext cx="3089150" cy="1602912"/>
          </a:xfrm>
          <a:prstGeom prst="rect">
            <a:avLst/>
          </a:prstGeom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420833"/>
            <a:ext cx="7511379" cy="568915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defTabSz="706055">
              <a:spcBef>
                <a:spcPts val="0"/>
              </a:spcBef>
            </a:pPr>
            <a:r>
              <a:rPr lang="fr-FR" b="1" kern="0" dirty="0" err="1" smtClean="0">
                <a:solidFill>
                  <a:sysClr val="windowText" lastClr="000000"/>
                </a:solidFill>
              </a:rPr>
              <a:t>Analyzed</a:t>
            </a:r>
            <a:r>
              <a:rPr lang="fr-FR" b="1" kern="0" dirty="0" smtClean="0">
                <a:solidFill>
                  <a:sysClr val="windowText" lastClr="000000"/>
                </a:solidFill>
              </a:rPr>
              <a:t> and model </a:t>
            </a:r>
            <a:r>
              <a:rPr lang="fr-FR" b="1" kern="0" dirty="0" err="1" smtClean="0">
                <a:solidFill>
                  <a:sysClr val="windowText" lastClr="000000"/>
                </a:solidFill>
              </a:rPr>
              <a:t>products</a:t>
            </a:r>
            <a:r>
              <a:rPr lang="fr-FR" b="1" kern="0" dirty="0">
                <a:solidFill>
                  <a:sysClr val="windowText" lastClr="00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229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214167" y="1607753"/>
            <a:ext cx="8472640" cy="4081119"/>
          </a:xfrm>
          <a:prstGeom prst="rect">
            <a:avLst/>
          </a:prstGeom>
        </p:spPr>
        <p:txBody>
          <a:bodyPr>
            <a:noAutofit/>
          </a:bodyPr>
          <a:lstStyle/>
          <a:p>
            <a:pPr lvl="1">
              <a:buFont typeface="Wingdings" charset="2"/>
              <a:buChar char="q"/>
            </a:pPr>
            <a:r>
              <a:rPr lang="en-US" sz="1537" dirty="0"/>
              <a:t>Mixed layer depth (APDRC, 1°, Monthly)</a:t>
            </a:r>
          </a:p>
          <a:p>
            <a:pPr marL="404923" lvl="1" indent="0">
              <a:lnSpc>
                <a:spcPct val="70000"/>
              </a:lnSpc>
              <a:buNone/>
            </a:pPr>
            <a:r>
              <a:rPr lang="en-US" sz="1537" dirty="0"/>
              <a:t>                AVHRR (Reynolds OI V2, 0.25°, Daily)</a:t>
            </a:r>
          </a:p>
          <a:p>
            <a:pPr lvl="1">
              <a:lnSpc>
                <a:spcPct val="70000"/>
              </a:lnSpc>
              <a:buFont typeface="Wingdings" charset="2"/>
              <a:buChar char="q"/>
            </a:pPr>
            <a:r>
              <a:rPr lang="en-US" sz="1537" dirty="0"/>
              <a:t>SST  </a:t>
            </a:r>
            <a:r>
              <a:rPr lang="en-US" sz="1537" dirty="0" smtClean="0"/>
              <a:t>OSTIA </a:t>
            </a:r>
            <a:r>
              <a:rPr lang="en-US" sz="1537" dirty="0"/>
              <a:t>(0.05°, Daily)</a:t>
            </a:r>
          </a:p>
          <a:p>
            <a:pPr marL="404923" lvl="1" indent="0">
              <a:lnSpc>
                <a:spcPct val="70000"/>
              </a:lnSpc>
              <a:spcAft>
                <a:spcPts val="463"/>
              </a:spcAft>
              <a:buNone/>
            </a:pPr>
            <a:r>
              <a:rPr lang="en-US" sz="1537" dirty="0"/>
              <a:t>                RSS (MW_IR Fusion, 0.25°, Daily)</a:t>
            </a:r>
          </a:p>
          <a:p>
            <a:pPr marL="404923" lvl="1" indent="0">
              <a:lnSpc>
                <a:spcPct val="70000"/>
              </a:lnSpc>
              <a:spcAft>
                <a:spcPts val="463"/>
              </a:spcAft>
              <a:buNone/>
            </a:pPr>
            <a:r>
              <a:rPr lang="en-US" sz="1537" dirty="0"/>
              <a:t>		     </a:t>
            </a:r>
            <a:r>
              <a:rPr lang="en-US" sz="1537" dirty="0" smtClean="0"/>
              <a:t>CMC </a:t>
            </a:r>
            <a:r>
              <a:rPr lang="en-US" sz="1537" dirty="0"/>
              <a:t>(0.2°, Daily)</a:t>
            </a:r>
          </a:p>
          <a:p>
            <a:pPr marL="404923" lvl="1" indent="0">
              <a:spcAft>
                <a:spcPts val="200"/>
              </a:spcAft>
              <a:buNone/>
            </a:pPr>
            <a:r>
              <a:rPr lang="en-US" sz="1537" dirty="0"/>
              <a:t>		       	 </a:t>
            </a:r>
            <a:r>
              <a:rPr lang="en-US" sz="1537" dirty="0" smtClean="0"/>
              <a:t>      CMORPH </a:t>
            </a:r>
            <a:r>
              <a:rPr lang="en-US" sz="1537" dirty="0"/>
              <a:t>(0.25°, 3H)</a:t>
            </a:r>
          </a:p>
          <a:p>
            <a:pPr lvl="1">
              <a:lnSpc>
                <a:spcPct val="50000"/>
              </a:lnSpc>
              <a:buFont typeface="Wingdings" charset="2"/>
              <a:buChar char="q"/>
            </a:pPr>
            <a:r>
              <a:rPr lang="en-US" sz="1537" dirty="0"/>
              <a:t>Rain rate     </a:t>
            </a:r>
            <a:r>
              <a:rPr lang="en-US" sz="1537" dirty="0" smtClean="0"/>
              <a:t>GPCP </a:t>
            </a:r>
            <a:r>
              <a:rPr lang="en-US" sz="1537" dirty="0"/>
              <a:t>v3 </a:t>
            </a:r>
          </a:p>
          <a:p>
            <a:pPr marL="404923" lvl="1" indent="0">
              <a:lnSpc>
                <a:spcPct val="60000"/>
              </a:lnSpc>
              <a:buNone/>
            </a:pPr>
            <a:r>
              <a:rPr lang="en-US" sz="1537" dirty="0"/>
              <a:t>		       	 </a:t>
            </a:r>
            <a:r>
              <a:rPr lang="en-US" sz="1537" dirty="0" smtClean="0"/>
              <a:t>      IMERG(0.1</a:t>
            </a:r>
            <a:r>
              <a:rPr lang="en-US" sz="1537" dirty="0"/>
              <a:t>°, 30 min)</a:t>
            </a:r>
          </a:p>
          <a:p>
            <a:pPr lvl="1">
              <a:buFont typeface="Wingdings" charset="2"/>
              <a:buChar char="q"/>
            </a:pPr>
            <a:r>
              <a:rPr lang="en-US" sz="1537" dirty="0" err="1"/>
              <a:t>Chlorophyl</a:t>
            </a:r>
            <a:r>
              <a:rPr lang="en-US" sz="1537" dirty="0"/>
              <a:t>-A (</a:t>
            </a:r>
            <a:r>
              <a:rPr lang="en-US" sz="1537" dirty="0" err="1"/>
              <a:t>GlobColour</a:t>
            </a:r>
            <a:r>
              <a:rPr lang="en-US" sz="1537" dirty="0"/>
              <a:t>, 0.25°, 8 Days/monthly)</a:t>
            </a:r>
          </a:p>
          <a:p>
            <a:pPr lvl="1">
              <a:buFont typeface="Wingdings" charset="2"/>
              <a:buChar char="q"/>
            </a:pPr>
            <a:r>
              <a:rPr lang="en-US" sz="1537" dirty="0" err="1"/>
              <a:t>Coloured</a:t>
            </a:r>
            <a:r>
              <a:rPr lang="en-US" sz="1537" dirty="0"/>
              <a:t> dissolved and detrital organic materials (</a:t>
            </a:r>
            <a:r>
              <a:rPr lang="en-US" sz="1537" dirty="0" err="1"/>
              <a:t>GlobColour</a:t>
            </a:r>
            <a:r>
              <a:rPr lang="en-US" sz="1537" dirty="0"/>
              <a:t>, 0.25°, 8 Days/monthly)</a:t>
            </a:r>
          </a:p>
          <a:p>
            <a:pPr lvl="1">
              <a:buFont typeface="Wingdings" charset="2"/>
              <a:buChar char="q"/>
            </a:pPr>
            <a:r>
              <a:rPr lang="en-US" sz="1537" dirty="0"/>
              <a:t>Surface currents (OSCAR, 1/3°, 5 days)</a:t>
            </a:r>
          </a:p>
          <a:p>
            <a:pPr lvl="1">
              <a:buFont typeface="Wingdings" charset="2"/>
              <a:buChar char="q"/>
            </a:pPr>
            <a:r>
              <a:rPr lang="en-US" sz="1537" dirty="0"/>
              <a:t>Evaporation (WHOI OAFLUX, 1°, Daily)</a:t>
            </a:r>
          </a:p>
          <a:p>
            <a:pPr lvl="1">
              <a:buFont typeface="Wingdings" charset="2"/>
              <a:buChar char="q"/>
            </a:pPr>
            <a:r>
              <a:rPr lang="en-US" sz="1537" dirty="0"/>
              <a:t>Sea level anomalies heights (AVISO MSLA, 0.25°, Daily)</a:t>
            </a:r>
          </a:p>
          <a:p>
            <a:pPr lvl="1">
              <a:buFont typeface="Wingdings" charset="2"/>
              <a:buChar char="q"/>
            </a:pPr>
            <a:r>
              <a:rPr lang="en-US" sz="1537" dirty="0"/>
              <a:t>Wind stress (ASCAT, 0.25°, Daily)</a:t>
            </a:r>
          </a:p>
          <a:p>
            <a:pPr lvl="1">
              <a:buFont typeface="Wingdings" charset="2"/>
              <a:buChar char="q"/>
            </a:pPr>
            <a:r>
              <a:rPr lang="en-US" sz="1537" dirty="0"/>
              <a:t>Altimeter waves</a:t>
            </a:r>
          </a:p>
          <a:p>
            <a:pPr lvl="1">
              <a:buFont typeface="Wingdings" charset="2"/>
              <a:buChar char="q"/>
            </a:pPr>
            <a:r>
              <a:rPr lang="en-US" sz="1537" dirty="0"/>
              <a:t>subsurface temperature at the base of the mixed layer </a:t>
            </a:r>
          </a:p>
          <a:p>
            <a:pPr lvl="1">
              <a:buFont typeface="Wingdings" charset="2"/>
              <a:buChar char="q"/>
            </a:pPr>
            <a:r>
              <a:rPr lang="en-US" sz="1537" dirty="0"/>
              <a:t>Ekman upwelling velocity </a:t>
            </a:r>
          </a:p>
          <a:p>
            <a:pPr lvl="1">
              <a:buFont typeface="Wingdings" charset="2"/>
              <a:buChar char="q"/>
            </a:pPr>
            <a:endParaRPr lang="en-US" sz="1537" dirty="0"/>
          </a:p>
          <a:p>
            <a:pPr marL="0" indent="0" defTabSz="706055">
              <a:spcBef>
                <a:spcPts val="0"/>
              </a:spcBef>
              <a:buNone/>
            </a:pPr>
            <a:endParaRPr lang="fr-FR" sz="1383" kern="0" dirty="0">
              <a:solidFill>
                <a:sysClr val="windowText" lastClr="000000"/>
              </a:solidFill>
            </a:endParaRPr>
          </a:p>
          <a:p>
            <a:pPr marL="0" indent="0" defTabSz="706055">
              <a:spcBef>
                <a:spcPts val="0"/>
              </a:spcBef>
              <a:buNone/>
            </a:pPr>
            <a:endParaRPr lang="fr-FR" sz="1383" kern="0" dirty="0">
              <a:solidFill>
                <a:sysClr val="windowText" lastClr="000000"/>
              </a:solidFill>
            </a:endParaRPr>
          </a:p>
          <a:p>
            <a:pPr marL="0" indent="0" defTabSz="706055">
              <a:spcBef>
                <a:spcPts val="0"/>
              </a:spcBef>
              <a:buNone/>
            </a:pPr>
            <a:endParaRPr lang="fr-FR" sz="1383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7" y="513307"/>
            <a:ext cx="8229600" cy="909438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Thematic datasets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2" name="Abrir llave 1"/>
          <p:cNvSpPr/>
          <p:nvPr/>
        </p:nvSpPr>
        <p:spPr>
          <a:xfrm>
            <a:off x="1334688" y="1931789"/>
            <a:ext cx="55869" cy="80019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70606" tIns="35306" rIns="70606" bIns="35306" spcCol="0" rtlCol="0" anchor="ctr"/>
          <a:lstStyle/>
          <a:p>
            <a:pPr algn="ctr"/>
            <a:endParaRPr lang="en-US" sz="1383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7" name="Abrir llave 6"/>
          <p:cNvSpPr/>
          <p:nvPr/>
        </p:nvSpPr>
        <p:spPr>
          <a:xfrm>
            <a:off x="1832846" y="3000748"/>
            <a:ext cx="55869" cy="41955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70606" tIns="35306" rIns="70606" bIns="35306" spcCol="0" rtlCol="0" anchor="ctr"/>
          <a:lstStyle/>
          <a:p>
            <a:pPr algn="ctr"/>
            <a:endParaRPr lang="en-US" sz="1383">
              <a:ln>
                <a:solidFill>
                  <a:srgbClr val="000000"/>
                </a:solidFill>
              </a:ln>
            </a:endParaRPr>
          </a:p>
        </p:txBody>
      </p:sp>
      <p:pic>
        <p:nvPicPr>
          <p:cNvPr id="3" name="Imagen 2" descr="APDRC_M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503" y="923753"/>
            <a:ext cx="2127304" cy="1368001"/>
          </a:xfrm>
          <a:prstGeom prst="rect">
            <a:avLst/>
          </a:prstGeom>
        </p:spPr>
      </p:pic>
      <p:pic>
        <p:nvPicPr>
          <p:cNvPr id="4" name="Imagen 3" descr="s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63" y="1823691"/>
            <a:ext cx="2317468" cy="1247393"/>
          </a:xfrm>
          <a:prstGeom prst="rect">
            <a:avLst/>
          </a:prstGeom>
        </p:spPr>
      </p:pic>
      <p:pic>
        <p:nvPicPr>
          <p:cNvPr id="8" name="Imagen 7" descr="cmorp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81" y="2291754"/>
            <a:ext cx="2779162" cy="1495903"/>
          </a:xfrm>
          <a:prstGeom prst="rect">
            <a:avLst/>
          </a:prstGeom>
        </p:spPr>
      </p:pic>
      <p:pic>
        <p:nvPicPr>
          <p:cNvPr id="9" name="Imagen 8" descr="MSL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059" y="4332946"/>
            <a:ext cx="1782196" cy="1122370"/>
          </a:xfrm>
          <a:prstGeom prst="rect">
            <a:avLst/>
          </a:prstGeom>
        </p:spPr>
      </p:pic>
      <p:pic>
        <p:nvPicPr>
          <p:cNvPr id="10" name="Imagen 9" descr="ASCATL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661" y="4882103"/>
            <a:ext cx="1690995" cy="110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6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91975" y="1243133"/>
            <a:ext cx="8472640" cy="3380792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706055">
              <a:lnSpc>
                <a:spcPct val="120000"/>
              </a:lnSpc>
              <a:spcBef>
                <a:spcPts val="0"/>
              </a:spcBef>
              <a:buFont typeface="Wingdings" charset="2"/>
              <a:buChar char="u"/>
            </a:pPr>
            <a:r>
              <a:rPr lang="fr-FR" sz="1998" b="1" u="sng" kern="0" dirty="0">
                <a:solidFill>
                  <a:sysClr val="windowText" lastClr="000000"/>
                </a:solidFill>
              </a:rPr>
              <a:t>Satellite </a:t>
            </a:r>
            <a:r>
              <a:rPr lang="fr-FR" sz="1998" b="1" u="sng" kern="0" dirty="0" err="1">
                <a:solidFill>
                  <a:sysClr val="windowText" lastClr="000000"/>
                </a:solidFill>
              </a:rPr>
              <a:t>products</a:t>
            </a:r>
            <a:r>
              <a:rPr lang="fr-FR" sz="1998" b="1" u="sng" kern="0" dirty="0">
                <a:solidFill>
                  <a:sysClr val="windowText" lastClr="000000"/>
                </a:solidFill>
              </a:rPr>
              <a:t>:</a:t>
            </a:r>
          </a:p>
          <a:p>
            <a:pPr lvl="1" defTabSz="706055">
              <a:lnSpc>
                <a:spcPct val="120000"/>
              </a:lnSpc>
              <a:spcBef>
                <a:spcPts val="463"/>
              </a:spcBef>
              <a:buFont typeface="Wingdings" charset="2"/>
              <a:buChar char="ü"/>
            </a:pPr>
            <a:r>
              <a:rPr lang="fr-FR" sz="1845" b="1" kern="0" dirty="0" err="1">
                <a:solidFill>
                  <a:srgbClr val="3366FF"/>
                </a:solidFill>
              </a:rPr>
              <a:t>Level</a:t>
            </a:r>
            <a:r>
              <a:rPr lang="fr-FR" sz="1845" b="1" kern="0" dirty="0">
                <a:solidFill>
                  <a:srgbClr val="3366FF"/>
                </a:solidFill>
              </a:rPr>
              <a:t> 3 / </a:t>
            </a:r>
            <a:r>
              <a:rPr lang="fr-FR" sz="1845" b="1" kern="0" dirty="0" err="1">
                <a:solidFill>
                  <a:srgbClr val="00B050"/>
                </a:solidFill>
              </a:rPr>
              <a:t>Level</a:t>
            </a:r>
            <a:r>
              <a:rPr lang="fr-FR" sz="1845" b="1" kern="0" dirty="0">
                <a:solidFill>
                  <a:srgbClr val="00B050"/>
                </a:solidFill>
              </a:rPr>
              <a:t> 4</a:t>
            </a:r>
            <a:r>
              <a:rPr lang="fr-FR" sz="1845" kern="0" dirty="0">
                <a:solidFill>
                  <a:sysClr val="windowText" lastClr="000000"/>
                </a:solidFill>
              </a:rPr>
              <a:t>: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fr-FR" sz="1845" dirty="0"/>
              <a:t>CP34/BEC L3 SSS OI (9 </a:t>
            </a:r>
            <a:r>
              <a:rPr lang="fr-FR" sz="1845" dirty="0" err="1"/>
              <a:t>Days</a:t>
            </a:r>
            <a:r>
              <a:rPr lang="fr-FR" sz="1845" dirty="0"/>
              <a:t>, 0.25</a:t>
            </a:r>
            <a:r>
              <a:rPr lang="en-US" sz="1845" dirty="0"/>
              <a:t>°) </a:t>
            </a:r>
            <a:r>
              <a:rPr lang="en-US" sz="1845" u="sng" dirty="0"/>
              <a:t>Mediterranean sea</a:t>
            </a:r>
            <a:r>
              <a:rPr lang="en-US" sz="1845" dirty="0"/>
              <a:t> and </a:t>
            </a:r>
            <a:r>
              <a:rPr lang="en-US" sz="1845" u="sng" dirty="0"/>
              <a:t>Arctic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1845" dirty="0"/>
              <a:t>CATDS/CPDC SMOS L3 Soil Moisture (3 days/10 days/monthly)</a:t>
            </a:r>
          </a:p>
          <a:p>
            <a:pPr lvl="2" defTabSz="706055">
              <a:lnSpc>
                <a:spcPct val="120000"/>
              </a:lnSpc>
              <a:spcBef>
                <a:spcPts val="463"/>
              </a:spcBef>
              <a:buFont typeface="Wingdings" charset="2"/>
              <a:buChar char="q"/>
            </a:pPr>
            <a:r>
              <a:rPr lang="fr-FR" sz="1845" dirty="0"/>
              <a:t>CP34/BEC L4 SSS Fusion (9 </a:t>
            </a:r>
            <a:r>
              <a:rPr lang="fr-FR" sz="1845" dirty="0" err="1"/>
              <a:t>Days</a:t>
            </a:r>
            <a:r>
              <a:rPr lang="fr-FR" sz="1845" dirty="0"/>
              <a:t>, 0.25</a:t>
            </a:r>
            <a:r>
              <a:rPr lang="en-US" sz="1845" dirty="0"/>
              <a:t>°) </a:t>
            </a:r>
            <a:r>
              <a:rPr lang="en-US" sz="1845" u="sng" dirty="0"/>
              <a:t>Mediterranean</a:t>
            </a:r>
            <a:r>
              <a:rPr lang="en-US" sz="1845" dirty="0"/>
              <a:t> </a:t>
            </a:r>
            <a:endParaRPr lang="fr-FR" sz="1845" kern="0" dirty="0">
              <a:solidFill>
                <a:sysClr val="windowText" lastClr="000000"/>
              </a:solidFill>
            </a:endParaRPr>
          </a:p>
          <a:p>
            <a:pPr marL="0" indent="0" defTabSz="706055">
              <a:spcBef>
                <a:spcPts val="0"/>
              </a:spcBef>
              <a:buNone/>
            </a:pPr>
            <a:endParaRPr lang="fr-FR" sz="1383" kern="0" dirty="0">
              <a:solidFill>
                <a:sysClr val="windowText" lastClr="000000"/>
              </a:solidFill>
            </a:endParaRPr>
          </a:p>
          <a:p>
            <a:pPr marL="0" indent="0" defTabSz="706055">
              <a:spcBef>
                <a:spcPts val="0"/>
              </a:spcBef>
              <a:buNone/>
            </a:pPr>
            <a:endParaRPr lang="fr-FR" sz="1383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11534" y="332525"/>
            <a:ext cx="8229600" cy="530648"/>
          </a:xfrm>
        </p:spPr>
        <p:txBody>
          <a:bodyPr>
            <a:normAutofit fontScale="90000"/>
          </a:bodyPr>
          <a:lstStyle/>
          <a:p>
            <a:pPr algn="l"/>
            <a:r>
              <a:rPr lang="en-US" sz="3382" b="1" dirty="0"/>
              <a:t>Process study dedicated datasets</a:t>
            </a:r>
          </a:p>
        </p:txBody>
      </p:sp>
      <p:pic>
        <p:nvPicPr>
          <p:cNvPr id="2" name="Imagen 1" descr="L3BECOAM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723" y="1024926"/>
            <a:ext cx="2190914" cy="813215"/>
          </a:xfrm>
          <a:prstGeom prst="rect">
            <a:avLst/>
          </a:prstGeom>
        </p:spPr>
      </p:pic>
      <p:pic>
        <p:nvPicPr>
          <p:cNvPr id="3" name="Imagen 2" descr="L3BECOAARTI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694" y="1963237"/>
            <a:ext cx="1085647" cy="976951"/>
          </a:xfrm>
          <a:prstGeom prst="rect">
            <a:avLst/>
          </a:prstGeom>
        </p:spPr>
      </p:pic>
      <p:pic>
        <p:nvPicPr>
          <p:cNvPr id="4" name="Imagen 3" descr="L3BECFUSEDM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85" y="3139433"/>
            <a:ext cx="2305752" cy="855840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119146" y="3166492"/>
            <a:ext cx="8110455" cy="3152575"/>
          </a:xfrm>
          <a:prstGeom prst="rect">
            <a:avLst/>
          </a:prstGeom>
        </p:spPr>
        <p:txBody>
          <a:bodyPr vert="horz" lIns="83385" tIns="41691" rIns="83385" bIns="41691" rtlCol="0">
            <a:noAutofit/>
          </a:bodyPr>
          <a:lstStyle>
            <a:lvl1pPr marL="406822" indent="-406822" algn="l" defTabSz="542430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1449" indent="-339021" algn="l" defTabSz="542430" rtl="0" eaLnBrk="1" latinLnBrk="0" hangingPunct="1">
              <a:spcBef>
                <a:spcPct val="20000"/>
              </a:spcBef>
              <a:buFont typeface="Arial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6075" indent="-271214" algn="l" defTabSz="54243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98506" indent="-271214" algn="l" defTabSz="54243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0938" indent="-271214" algn="l" defTabSz="54243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83369" indent="-271214" algn="l" defTabSz="54243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25798" indent="-271214" algn="l" defTabSz="54243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68232" indent="-271214" algn="l" defTabSz="54243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0660" indent="-271214" algn="l" defTabSz="54243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06055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537" dirty="0"/>
              <a:t> </a:t>
            </a:r>
          </a:p>
          <a:p>
            <a:pPr defTabSz="706055">
              <a:lnSpc>
                <a:spcPct val="150000"/>
              </a:lnSpc>
              <a:spcBef>
                <a:spcPts val="463"/>
              </a:spcBef>
              <a:buFont typeface="Wingdings" charset="2"/>
              <a:buChar char="u"/>
            </a:pPr>
            <a:r>
              <a:rPr lang="en-GB" sz="1998" b="1" u="sng" kern="0" dirty="0">
                <a:solidFill>
                  <a:sysClr val="windowText" lastClr="000000"/>
                </a:solidFill>
              </a:rPr>
              <a:t>Other products:</a:t>
            </a:r>
          </a:p>
          <a:p>
            <a:pPr lvl="1" defTabSz="706055">
              <a:lnSpc>
                <a:spcPct val="200000"/>
              </a:lnSpc>
              <a:spcBef>
                <a:spcPts val="463"/>
              </a:spcBef>
              <a:buFont typeface="Wingdings" charset="2"/>
              <a:buChar char="q"/>
            </a:pPr>
            <a:r>
              <a:rPr lang="en-GB" sz="1691" b="1" u="sng" kern="0" dirty="0">
                <a:solidFill>
                  <a:sysClr val="windowText" lastClr="000000"/>
                </a:solidFill>
              </a:rPr>
              <a:t>River discharges</a:t>
            </a:r>
          </a:p>
          <a:p>
            <a:pPr lvl="1" defTabSz="706055">
              <a:lnSpc>
                <a:spcPct val="200000"/>
              </a:lnSpc>
              <a:spcBef>
                <a:spcPts val="463"/>
              </a:spcBef>
              <a:buFont typeface="Wingdings" charset="2"/>
              <a:buChar char="q"/>
            </a:pPr>
            <a:r>
              <a:rPr lang="en-GB" sz="1691" b="1" u="sng" kern="0" dirty="0" err="1">
                <a:solidFill>
                  <a:sysClr val="windowText" lastClr="000000"/>
                </a:solidFill>
              </a:rPr>
              <a:t>Mesoscale</a:t>
            </a:r>
            <a:r>
              <a:rPr lang="en-GB" sz="1691" b="1" u="sng" kern="0" dirty="0">
                <a:solidFill>
                  <a:sysClr val="windowText" lastClr="000000"/>
                </a:solidFill>
              </a:rPr>
              <a:t> eddies</a:t>
            </a:r>
          </a:p>
          <a:p>
            <a:pPr lvl="1" defTabSz="706055">
              <a:lnSpc>
                <a:spcPct val="200000"/>
              </a:lnSpc>
              <a:spcBef>
                <a:spcPts val="463"/>
              </a:spcBef>
              <a:buFont typeface="Wingdings" charset="2"/>
              <a:buChar char="q"/>
            </a:pPr>
            <a:r>
              <a:rPr lang="en-GB" sz="1691" b="1" u="sng" dirty="0"/>
              <a:t>Tropical Cyclone tracks</a:t>
            </a:r>
            <a:endParaRPr lang="en-GB" sz="1691" b="1" u="sng" kern="0" dirty="0">
              <a:solidFill>
                <a:sysClr val="windowText" lastClr="000000"/>
              </a:solidFill>
            </a:endParaRPr>
          </a:p>
          <a:p>
            <a:pPr lvl="2" defTabSz="706055">
              <a:lnSpc>
                <a:spcPct val="150000"/>
              </a:lnSpc>
              <a:spcBef>
                <a:spcPts val="463"/>
              </a:spcBef>
              <a:buFont typeface="Wingdings" charset="2"/>
              <a:buChar char="q"/>
            </a:pPr>
            <a:endParaRPr lang="en-GB" sz="1383" kern="0" dirty="0">
              <a:solidFill>
                <a:sysClr val="windowText" lastClr="000000"/>
              </a:solidFill>
            </a:endParaRPr>
          </a:p>
          <a:p>
            <a:pPr marL="0" indent="0" defTabSz="706055">
              <a:spcBef>
                <a:spcPts val="0"/>
              </a:spcBef>
              <a:buNone/>
            </a:pPr>
            <a:endParaRPr lang="en-GB" sz="1383" kern="0" dirty="0">
              <a:solidFill>
                <a:sysClr val="windowText" lastClr="000000"/>
              </a:solidFill>
            </a:endParaRPr>
          </a:p>
          <a:p>
            <a:pPr marL="0" indent="0" defTabSz="706055">
              <a:spcBef>
                <a:spcPts val="0"/>
              </a:spcBef>
              <a:buNone/>
            </a:pPr>
            <a:endParaRPr lang="en-GB" sz="1383" kern="0" dirty="0">
              <a:solidFill>
                <a:sysClr val="windowText" lastClr="000000"/>
              </a:solidFill>
            </a:endParaRPr>
          </a:p>
        </p:txBody>
      </p:sp>
      <p:pic>
        <p:nvPicPr>
          <p:cNvPr id="8" name="Imagen 7" descr="Screen Shot 2017-04-25 at 20.09.58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4" t="49536" r="2131" b="33551"/>
          <a:stretch/>
        </p:blipFill>
        <p:spPr>
          <a:xfrm>
            <a:off x="3272891" y="3821356"/>
            <a:ext cx="1906887" cy="690725"/>
          </a:xfrm>
          <a:prstGeom prst="rect">
            <a:avLst/>
          </a:prstGeom>
        </p:spPr>
      </p:pic>
      <p:pic>
        <p:nvPicPr>
          <p:cNvPr id="9" name="Imagen 8" descr="Screen Shot 2017-04-25 at 20.09.1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908" y="3625100"/>
            <a:ext cx="1100361" cy="740346"/>
          </a:xfrm>
          <a:prstGeom prst="rect">
            <a:avLst/>
          </a:prstGeom>
        </p:spPr>
      </p:pic>
      <p:pic>
        <p:nvPicPr>
          <p:cNvPr id="10" name="Imagen 9" descr="Screen Shot 2017-04-26 at 09.48.1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58" y="4614017"/>
            <a:ext cx="1831450" cy="929425"/>
          </a:xfrm>
          <a:prstGeom prst="rect">
            <a:avLst/>
          </a:prstGeom>
        </p:spPr>
      </p:pic>
      <p:pic>
        <p:nvPicPr>
          <p:cNvPr id="11" name="Imagen 10" descr="Screen Shot 2017-04-26 at 11.29.3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778" y="5078730"/>
            <a:ext cx="2096281" cy="107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6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457206" y="1751916"/>
            <a:ext cx="8472640" cy="430794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706055">
              <a:lnSpc>
                <a:spcPct val="120000"/>
              </a:lnSpc>
              <a:spcBef>
                <a:spcPts val="0"/>
              </a:spcBef>
              <a:buFont typeface="Wingdings" charset="2"/>
              <a:buChar char="u"/>
            </a:pPr>
            <a:r>
              <a:rPr lang="en-US" sz="1998" u="sng" kern="0" dirty="0" smtClean="0">
                <a:solidFill>
                  <a:sysClr val="windowText" lastClr="000000"/>
                </a:solidFill>
              </a:rPr>
              <a:t>28</a:t>
            </a:r>
            <a:r>
              <a:rPr lang="en-US" sz="1998" u="sng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1998" u="sng" kern="0" dirty="0">
                <a:solidFill>
                  <a:sysClr val="windowText" lastClr="000000"/>
                </a:solidFill>
              </a:rPr>
              <a:t>SSS satellite datasets (</a:t>
            </a:r>
            <a:r>
              <a:rPr lang="en-US" sz="1998" u="sng" kern="0" dirty="0" smtClean="0">
                <a:solidFill>
                  <a:sysClr val="windowText" lastClr="000000"/>
                </a:solidFill>
              </a:rPr>
              <a:t>11 </a:t>
            </a:r>
            <a:r>
              <a:rPr lang="en-US" sz="1998" u="sng" kern="0" dirty="0">
                <a:solidFill>
                  <a:sysClr val="windowText" lastClr="000000"/>
                </a:solidFill>
              </a:rPr>
              <a:t>SMOS / </a:t>
            </a:r>
            <a:r>
              <a:rPr lang="en-US" sz="1998" u="sng" kern="0" dirty="0" smtClean="0">
                <a:solidFill>
                  <a:sysClr val="windowText" lastClr="000000"/>
                </a:solidFill>
              </a:rPr>
              <a:t>8 </a:t>
            </a:r>
            <a:r>
              <a:rPr lang="en-US" sz="1998" u="sng" kern="0" dirty="0">
                <a:solidFill>
                  <a:sysClr val="windowText" lastClr="000000"/>
                </a:solidFill>
              </a:rPr>
              <a:t>Aquarius /  </a:t>
            </a:r>
            <a:r>
              <a:rPr lang="en-US" sz="1998" u="sng" kern="0" dirty="0" smtClean="0">
                <a:solidFill>
                  <a:sysClr val="windowText" lastClr="000000"/>
                </a:solidFill>
              </a:rPr>
              <a:t>9 </a:t>
            </a:r>
            <a:r>
              <a:rPr lang="en-US" sz="1998" u="sng" kern="0" dirty="0">
                <a:solidFill>
                  <a:sysClr val="windowText" lastClr="000000"/>
                </a:solidFill>
              </a:rPr>
              <a:t>SMAP)</a:t>
            </a:r>
          </a:p>
          <a:p>
            <a:pPr marL="404923" lvl="1" indent="0" defTabSz="706055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998" b="1" kern="0" dirty="0">
                <a:solidFill>
                  <a:sysClr val="windowText" lastClr="000000"/>
                </a:solidFill>
              </a:rPr>
              <a:t>		 &gt; 120 different SSS satellite sub-datasets</a:t>
            </a:r>
          </a:p>
          <a:p>
            <a:pPr marL="277133" indent="-277133" defTabSz="706055">
              <a:lnSpc>
                <a:spcPct val="120000"/>
              </a:lnSpc>
              <a:spcBef>
                <a:spcPts val="0"/>
              </a:spcBef>
              <a:buFont typeface="Wingdings" charset="2"/>
              <a:buChar char="u"/>
            </a:pPr>
            <a:r>
              <a:rPr lang="en-US" sz="1998" u="sng" kern="0" dirty="0">
                <a:solidFill>
                  <a:sysClr val="windowText" lastClr="000000"/>
                </a:solidFill>
              </a:rPr>
              <a:t>5 in situ datasets (ARGO, TSG, Moorings, Surf. drifters, Marine mammals)</a:t>
            </a:r>
          </a:p>
          <a:p>
            <a:pPr defTabSz="706055">
              <a:lnSpc>
                <a:spcPct val="120000"/>
              </a:lnSpc>
              <a:spcBef>
                <a:spcPts val="0"/>
              </a:spcBef>
              <a:buFont typeface="Wingdings" charset="2"/>
              <a:buChar char="u"/>
            </a:pPr>
            <a:r>
              <a:rPr lang="is-IS" sz="1998" u="sng" kern="0" dirty="0">
                <a:solidFill>
                  <a:sysClr val="windowText" lastClr="000000"/>
                </a:solidFill>
              </a:rPr>
              <a:t>8 analysed salinity datasets (ISAS, EN4, JAMSTEC, SCRIPPS, IPRC, WOA09-13)</a:t>
            </a:r>
          </a:p>
          <a:p>
            <a:pPr defTabSz="706055">
              <a:lnSpc>
                <a:spcPct val="120000"/>
              </a:lnSpc>
              <a:spcBef>
                <a:spcPts val="0"/>
              </a:spcBef>
              <a:buFont typeface="Wingdings" charset="2"/>
              <a:buChar char="u"/>
            </a:pPr>
            <a:r>
              <a:rPr lang="fr-FR" sz="1998" u="sng" kern="0" dirty="0">
                <a:solidFill>
                  <a:sysClr val="windowText" lastClr="000000"/>
                </a:solidFill>
              </a:rPr>
              <a:t>3 </a:t>
            </a:r>
            <a:r>
              <a:rPr lang="fr-FR" sz="1998" u="sng" kern="0" dirty="0" err="1">
                <a:solidFill>
                  <a:sysClr val="windowText" lastClr="000000"/>
                </a:solidFill>
              </a:rPr>
              <a:t>numerical</a:t>
            </a:r>
            <a:r>
              <a:rPr lang="fr-FR" sz="1998" u="sng" kern="0" dirty="0">
                <a:solidFill>
                  <a:sysClr val="windowText" lastClr="000000"/>
                </a:solidFill>
              </a:rPr>
              <a:t> </a:t>
            </a:r>
            <a:r>
              <a:rPr lang="fr-FR" sz="1998" u="sng" kern="0" dirty="0" err="1">
                <a:solidFill>
                  <a:sysClr val="windowText" lastClr="000000"/>
                </a:solidFill>
              </a:rPr>
              <a:t>models</a:t>
            </a:r>
            <a:r>
              <a:rPr lang="fr-FR" sz="1998" u="sng" kern="0" dirty="0">
                <a:solidFill>
                  <a:sysClr val="windowText" lastClr="000000"/>
                </a:solidFill>
              </a:rPr>
              <a:t> (HYCOM, MERCATOR (NEMO), ECCO (</a:t>
            </a:r>
            <a:r>
              <a:rPr lang="fr-FR" sz="1998" u="sng" kern="0" dirty="0" err="1">
                <a:solidFill>
                  <a:sysClr val="windowText" lastClr="000000"/>
                </a:solidFill>
              </a:rPr>
              <a:t>mitGCM</a:t>
            </a:r>
            <a:r>
              <a:rPr lang="fr-FR" sz="1998" u="sng" kern="0" dirty="0">
                <a:solidFill>
                  <a:sysClr val="windowText" lastClr="000000"/>
                </a:solidFill>
              </a:rPr>
              <a:t>))</a:t>
            </a:r>
          </a:p>
          <a:p>
            <a:pPr defTabSz="706055">
              <a:lnSpc>
                <a:spcPct val="120000"/>
              </a:lnSpc>
              <a:spcBef>
                <a:spcPts val="0"/>
              </a:spcBef>
              <a:buFont typeface="Wingdings" charset="2"/>
              <a:buChar char="u"/>
            </a:pPr>
            <a:r>
              <a:rPr lang="en-US" sz="1998" u="sng" kern="0" dirty="0">
                <a:solidFill>
                  <a:sysClr val="windowText" lastClr="000000"/>
                </a:solidFill>
              </a:rPr>
              <a:t>21 thematic datasets (MLD, SST, RAIN RATE, Surf. Currents, evaporation </a:t>
            </a:r>
            <a:r>
              <a:rPr lang="is-IS" sz="1998" u="sng" kern="0" dirty="0">
                <a:solidFill>
                  <a:sysClr val="windowText" lastClr="000000"/>
                </a:solidFill>
              </a:rPr>
              <a:t>…)</a:t>
            </a:r>
            <a:endParaRPr lang="en-US" sz="1998" u="sng" kern="0" dirty="0">
              <a:solidFill>
                <a:sysClr val="windowText" lastClr="000000"/>
              </a:solidFill>
            </a:endParaRPr>
          </a:p>
          <a:p>
            <a:pPr defTabSz="706055">
              <a:lnSpc>
                <a:spcPct val="120000"/>
              </a:lnSpc>
              <a:spcBef>
                <a:spcPts val="0"/>
              </a:spcBef>
              <a:buFont typeface="Wingdings" charset="2"/>
              <a:buChar char="u"/>
            </a:pPr>
            <a:r>
              <a:rPr lang="en-US" sz="1998" u="sng" kern="0" dirty="0">
                <a:solidFill>
                  <a:sysClr val="windowText" lastClr="000000"/>
                </a:solidFill>
              </a:rPr>
              <a:t>8 process study dedicated datasets</a:t>
            </a:r>
          </a:p>
          <a:p>
            <a:pPr marL="0" indent="0" defTabSz="706055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75" kern="0" dirty="0">
                <a:solidFill>
                  <a:sysClr val="windowText" lastClr="000000"/>
                </a:solidFill>
              </a:rPr>
              <a:t>	= &gt; 64 datasets (30 min to Monthly, 0.05º to 1º, Surface to 100 m depth)</a:t>
            </a:r>
          </a:p>
          <a:p>
            <a:pPr marL="0" indent="0" defTabSz="706055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75" kern="0" dirty="0">
                <a:solidFill>
                  <a:sysClr val="windowText" lastClr="000000"/>
                </a:solidFill>
              </a:rPr>
              <a:t>	= &gt; 10 To (up to 50 To in 2019) [new release, </a:t>
            </a:r>
            <a:r>
              <a:rPr lang="en-US" sz="2075" kern="0" dirty="0" err="1">
                <a:solidFill>
                  <a:sysClr val="windowText" lastClr="000000"/>
                </a:solidFill>
              </a:rPr>
              <a:t>reprocessings</a:t>
            </a:r>
            <a:r>
              <a:rPr lang="en-US" sz="2075" kern="0" dirty="0">
                <a:solidFill>
                  <a:sysClr val="windowText" lastClr="000000"/>
                </a:solidFill>
              </a:rPr>
              <a:t>]</a:t>
            </a:r>
          </a:p>
          <a:p>
            <a:pPr marL="0" indent="0" defTabSz="706055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75" kern="0" dirty="0">
                <a:solidFill>
                  <a:sysClr val="windowText" lastClr="000000"/>
                </a:solidFill>
              </a:rPr>
              <a:t>	= &gt; </a:t>
            </a:r>
            <a:r>
              <a:rPr lang="en-US" sz="2075" kern="0" dirty="0" err="1">
                <a:solidFill>
                  <a:sysClr val="windowText" lastClr="000000"/>
                </a:solidFill>
              </a:rPr>
              <a:t>Netcdf</a:t>
            </a:r>
            <a:r>
              <a:rPr lang="en-US" sz="2075" kern="0" dirty="0">
                <a:solidFill>
                  <a:sysClr val="windowText" lastClr="000000"/>
                </a:solidFill>
              </a:rPr>
              <a:t>/HDF/Binary</a:t>
            </a:r>
          </a:p>
          <a:p>
            <a:pPr defTabSz="706055">
              <a:lnSpc>
                <a:spcPct val="120000"/>
              </a:lnSpc>
              <a:spcBef>
                <a:spcPts val="0"/>
              </a:spcBef>
              <a:buFont typeface="Wingdings" charset="2"/>
              <a:buChar char="u"/>
            </a:pPr>
            <a:endParaRPr lang="en-US" sz="1845" kern="0" dirty="0">
              <a:solidFill>
                <a:sysClr val="windowText" lastClr="000000"/>
              </a:solidFill>
            </a:endParaRPr>
          </a:p>
          <a:p>
            <a:pPr defTabSz="706055">
              <a:lnSpc>
                <a:spcPct val="120000"/>
              </a:lnSpc>
              <a:spcBef>
                <a:spcPts val="0"/>
              </a:spcBef>
              <a:buFont typeface="Wingdings" charset="2"/>
              <a:buChar char="u"/>
            </a:pPr>
            <a:endParaRPr lang="fr-FR" sz="2229" b="1" kern="0" dirty="0">
              <a:solidFill>
                <a:sysClr val="windowText" lastClr="000000"/>
              </a:solidFill>
            </a:endParaRPr>
          </a:p>
          <a:p>
            <a:pPr marL="0" indent="0" defTabSz="706055">
              <a:spcBef>
                <a:spcPts val="0"/>
              </a:spcBef>
              <a:buNone/>
            </a:pPr>
            <a:endParaRPr lang="fr-FR" sz="1383" kern="0" dirty="0">
              <a:solidFill>
                <a:sysClr val="windowText" lastClr="000000"/>
              </a:solidFill>
            </a:endParaRPr>
          </a:p>
          <a:p>
            <a:pPr marL="0" indent="0" defTabSz="706055">
              <a:spcBef>
                <a:spcPts val="0"/>
              </a:spcBef>
              <a:buNone/>
            </a:pPr>
            <a:endParaRPr lang="fr-FR" sz="1383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7" y="606054"/>
            <a:ext cx="8229600" cy="909438"/>
          </a:xfrm>
        </p:spPr>
        <p:txBody>
          <a:bodyPr>
            <a:normAutofit/>
          </a:bodyPr>
          <a:lstStyle/>
          <a:p>
            <a:r>
              <a:rPr lang="en-US" b="1" dirty="0" smtClean="0"/>
              <a:t>Datasets summary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4714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Pi-MEP systematic reporting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satellite products</a:t>
            </a:r>
          </a:p>
          <a:p>
            <a:r>
              <a:rPr lang="en-US" dirty="0" smtClean="0"/>
              <a:t>By in situ database</a:t>
            </a:r>
          </a:p>
          <a:p>
            <a:r>
              <a:rPr lang="en-US" dirty="0" smtClean="0"/>
              <a:t>By Pi-</a:t>
            </a:r>
            <a:r>
              <a:rPr lang="en-US" dirty="0" err="1" smtClean="0"/>
              <a:t>Mep</a:t>
            </a:r>
            <a:r>
              <a:rPr lang="en-US" dirty="0" smtClean="0"/>
              <a:t> region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222" y="1219204"/>
            <a:ext cx="3082463" cy="4756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18" y="3673592"/>
            <a:ext cx="2373178" cy="30920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196" y="3673592"/>
            <a:ext cx="2899064" cy="282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8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Pi-MEP in situ database report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71" y="1179944"/>
            <a:ext cx="2808862" cy="41979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924" y="1586344"/>
            <a:ext cx="4362276" cy="4742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415" y="2048162"/>
            <a:ext cx="4362276" cy="4655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6363" y="2982339"/>
            <a:ext cx="4706732" cy="372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9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060"/>
            <a:ext cx="8229600" cy="1143000"/>
          </a:xfrm>
        </p:spPr>
        <p:txBody>
          <a:bodyPr/>
          <a:lstStyle/>
          <a:p>
            <a:r>
              <a:rPr lang="en-US" dirty="0" smtClean="0"/>
              <a:t>Pi-MEP website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1125940"/>
            <a:ext cx="8981452" cy="521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0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 data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3"/>
          <a:stretch/>
        </p:blipFill>
        <p:spPr>
          <a:xfrm>
            <a:off x="914285" y="1487054"/>
            <a:ext cx="7241540" cy="4223472"/>
          </a:xfrm>
        </p:spPr>
      </p:pic>
    </p:spTree>
    <p:extLst>
      <p:ext uri="{BB962C8B-B14F-4D97-AF65-F5344CB8AC3E}">
        <p14:creationId xmlns:p14="http://schemas.microsoft.com/office/powerpoint/2010/main" val="82395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278"/>
            <a:ext cx="8229600" cy="1143000"/>
          </a:xfrm>
        </p:spPr>
        <p:txBody>
          <a:bodyPr/>
          <a:lstStyle/>
          <a:p>
            <a:r>
              <a:rPr lang="en-US" dirty="0" smtClean="0"/>
              <a:t>SSS satellite products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2167399"/>
              </p:ext>
            </p:extLst>
          </p:nvPr>
        </p:nvGraphicFramePr>
        <p:xfrm>
          <a:off x="2334490" y="1339274"/>
          <a:ext cx="4084783" cy="3477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801322388"/>
              </p:ext>
            </p:extLst>
          </p:nvPr>
        </p:nvGraphicFramePr>
        <p:xfrm>
          <a:off x="6419273" y="1487055"/>
          <a:ext cx="2886364" cy="2613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411717466"/>
              </p:ext>
            </p:extLst>
          </p:nvPr>
        </p:nvGraphicFramePr>
        <p:xfrm>
          <a:off x="-390237" y="1417638"/>
          <a:ext cx="3214255" cy="2533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922000866"/>
              </p:ext>
            </p:extLst>
          </p:nvPr>
        </p:nvGraphicFramePr>
        <p:xfrm>
          <a:off x="-551874" y="4421767"/>
          <a:ext cx="3537527" cy="2329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41963" y="5366327"/>
            <a:ext cx="5209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28 satellite SSS products are stored in the </a:t>
            </a:r>
            <a:r>
              <a:rPr lang="en-US" dirty="0" err="1" smtClean="0"/>
              <a:t>PiMEP</a:t>
            </a:r>
            <a:r>
              <a:rPr lang="en-US" dirty="0" smtClean="0"/>
              <a:t> </a:t>
            </a:r>
          </a:p>
          <a:p>
            <a:r>
              <a:rPr lang="en-US" dirty="0" smtClean="0"/>
              <a:t>Coming from 8 different providers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01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SSS satellite products</a:t>
            </a:r>
          </a:p>
        </p:txBody>
      </p:sp>
      <p:graphicFrame>
        <p:nvGraphicFramePr>
          <p:cNvPr id="6" name="Content Placeholder 5" title="Level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16999"/>
              </p:ext>
            </p:extLst>
          </p:nvPr>
        </p:nvGraphicFramePr>
        <p:xfrm>
          <a:off x="55418" y="1579419"/>
          <a:ext cx="2927926" cy="3131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717625610"/>
              </p:ext>
            </p:extLst>
          </p:nvPr>
        </p:nvGraphicFramePr>
        <p:xfrm>
          <a:off x="2983344" y="1579419"/>
          <a:ext cx="3177311" cy="3131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840278098"/>
              </p:ext>
            </p:extLst>
          </p:nvPr>
        </p:nvGraphicFramePr>
        <p:xfrm>
          <a:off x="6132945" y="1579419"/>
          <a:ext cx="2955636" cy="3131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47779" y="1597831"/>
            <a:ext cx="2253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Processing levels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3380" y="1597831"/>
            <a:ext cx="220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Spatial resolutions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56218" y="1602449"/>
            <a:ext cx="2429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Temporal resolutions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27200" y="4987636"/>
            <a:ext cx="4950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L2/L3/L4 are stored but not L1 (</a:t>
            </a:r>
            <a:r>
              <a:rPr lang="en-US" dirty="0" err="1" smtClean="0"/>
              <a:t>CCI+salinity</a:t>
            </a:r>
            <a:r>
              <a:rPr lang="en-US" dirty="0" smtClean="0"/>
              <a:t>)</a:t>
            </a:r>
          </a:p>
          <a:p>
            <a:r>
              <a:rPr lang="en-US" dirty="0" smtClean="0"/>
              <a:t>8 different spatial resolutions</a:t>
            </a:r>
          </a:p>
          <a:p>
            <a:r>
              <a:rPr lang="en-US" dirty="0" smtClean="0"/>
              <a:t>8 different temporal resolutions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79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 much SSS </a:t>
            </a:r>
            <a:r>
              <a:rPr lang="en-US" dirty="0"/>
              <a:t>satellite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Aquarius OR: 68 </a:t>
            </a:r>
            <a:r>
              <a:rPr lang="en-US" dirty="0" smtClean="0"/>
              <a:t>products</a:t>
            </a:r>
          </a:p>
          <a:p>
            <a:r>
              <a:rPr lang="en-US" dirty="0" smtClean="0"/>
              <a:t>SMOS CATDS-CPDC: 48 products</a:t>
            </a:r>
          </a:p>
          <a:p>
            <a:r>
              <a:rPr lang="en-US" dirty="0" smtClean="0"/>
              <a:t>SMOS CATDS-CEC-IFR: 7 products</a:t>
            </a:r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 err="1" smtClean="0"/>
              <a:t>Asc</a:t>
            </a:r>
            <a:r>
              <a:rPr lang="en-US" dirty="0" smtClean="0"/>
              <a:t>/Des/both, spatial resolution, temporal resolution, bias adjusted, rain corrected </a:t>
            </a:r>
            <a:r>
              <a:rPr lang="is-IS" dirty="0" smtClean="0"/>
              <a:t>…)</a:t>
            </a:r>
          </a:p>
          <a:p>
            <a:pPr>
              <a:buFont typeface="Symbol" charset="2"/>
              <a:buChar char="Þ"/>
            </a:pPr>
            <a:endParaRPr lang="en-US" dirty="0" smtClean="0"/>
          </a:p>
          <a:p>
            <a:pPr>
              <a:buFont typeface="Symbol" charset="2"/>
              <a:buChar char="Þ"/>
            </a:pPr>
            <a:r>
              <a:rPr lang="en-US" dirty="0" smtClean="0"/>
              <a:t>We have arbitrarily selected 6 different products over the 123 possible for these 3 providers.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56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situ SSS database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580" y="3811333"/>
            <a:ext cx="2198913" cy="30004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872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situ SSS database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335680" y="1424254"/>
            <a:ext cx="8472640" cy="3380792"/>
          </a:xfrm>
          <a:prstGeom prst="rect">
            <a:avLst/>
          </a:prstGeom>
        </p:spPr>
        <p:txBody>
          <a:bodyPr>
            <a:noAutofit/>
          </a:bodyPr>
          <a:lstStyle/>
          <a:p>
            <a:pPr lvl="1" defTabSz="706055">
              <a:lnSpc>
                <a:spcPct val="2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fr-FR" sz="1691" kern="0" dirty="0" smtClean="0">
                <a:solidFill>
                  <a:sysClr val="windowText" lastClr="000000"/>
                </a:solidFill>
              </a:rPr>
              <a:t>ARGO </a:t>
            </a:r>
            <a:r>
              <a:rPr lang="fr-FR" sz="1691" kern="0" dirty="0" err="1">
                <a:solidFill>
                  <a:sysClr val="windowText" lastClr="000000"/>
                </a:solidFill>
              </a:rPr>
              <a:t>floats</a:t>
            </a:r>
            <a:r>
              <a:rPr lang="fr-FR" sz="1691" kern="0" dirty="0">
                <a:solidFill>
                  <a:sysClr val="windowText" lastClr="000000"/>
                </a:solidFill>
              </a:rPr>
              <a:t> (Coriolis) </a:t>
            </a:r>
          </a:p>
          <a:p>
            <a:pPr lvl="1" defTabSz="706055">
              <a:lnSpc>
                <a:spcPct val="2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fr-FR" sz="1691" kern="0" dirty="0">
                <a:solidFill>
                  <a:sysClr val="windowText" lastClr="000000"/>
                </a:solidFill>
              </a:rPr>
              <a:t>Tropical </a:t>
            </a:r>
            <a:r>
              <a:rPr lang="fr-FR" sz="1691" kern="0" dirty="0" err="1">
                <a:solidFill>
                  <a:sysClr val="windowText" lastClr="000000"/>
                </a:solidFill>
              </a:rPr>
              <a:t>Moorings</a:t>
            </a:r>
            <a:r>
              <a:rPr lang="fr-FR" sz="1691" kern="0" dirty="0">
                <a:solidFill>
                  <a:sysClr val="windowText" lastClr="000000"/>
                </a:solidFill>
              </a:rPr>
              <a:t> </a:t>
            </a:r>
            <a:r>
              <a:rPr lang="fr-FR" sz="1691" kern="0" dirty="0" err="1">
                <a:solidFill>
                  <a:sysClr val="windowText" lastClr="000000"/>
                </a:solidFill>
              </a:rPr>
              <a:t>Array</a:t>
            </a:r>
            <a:r>
              <a:rPr lang="fr-FR" sz="1691" kern="0" dirty="0">
                <a:solidFill>
                  <a:sysClr val="windowText" lastClr="000000"/>
                </a:solidFill>
              </a:rPr>
              <a:t> (TAO,TRITON, PIRATA)</a:t>
            </a:r>
          </a:p>
          <a:p>
            <a:pPr lvl="1" defTabSz="706055">
              <a:lnSpc>
                <a:spcPct val="2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fr-FR" sz="1691" kern="0" dirty="0">
                <a:solidFill>
                  <a:sysClr val="windowText" lastClr="000000"/>
                </a:solidFill>
              </a:rPr>
              <a:t>Surface Drifters (LOCEAN)</a:t>
            </a:r>
          </a:p>
          <a:p>
            <a:pPr lvl="1" defTabSz="706055">
              <a:lnSpc>
                <a:spcPct val="2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fr-FR" sz="1691" kern="0" dirty="0">
                <a:solidFill>
                  <a:sysClr val="windowText" lastClr="000000"/>
                </a:solidFill>
              </a:rPr>
              <a:t>TSG (LEGOS, GOSUD, SAMOS)</a:t>
            </a:r>
          </a:p>
          <a:p>
            <a:pPr lvl="1" defTabSz="706055">
              <a:lnSpc>
                <a:spcPct val="2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fr-FR" sz="1691" kern="0" dirty="0">
                <a:solidFill>
                  <a:sysClr val="windowText" lastClr="000000"/>
                </a:solidFill>
              </a:rPr>
              <a:t>Marine </a:t>
            </a:r>
            <a:r>
              <a:rPr lang="fr-FR" sz="1691" kern="0" dirty="0" err="1">
                <a:solidFill>
                  <a:sysClr val="windowText" lastClr="000000"/>
                </a:solidFill>
              </a:rPr>
              <a:t>mammals</a:t>
            </a:r>
            <a:r>
              <a:rPr lang="fr-FR" sz="1691" kern="0" dirty="0">
                <a:solidFill>
                  <a:sysClr val="windowText" lastClr="000000"/>
                </a:solidFill>
              </a:rPr>
              <a:t> (MEOP)</a:t>
            </a:r>
          </a:p>
          <a:p>
            <a:pPr marL="0" indent="0" defTabSz="706055">
              <a:spcBef>
                <a:spcPts val="0"/>
              </a:spcBef>
              <a:buNone/>
            </a:pPr>
            <a:endParaRPr lang="fr-FR" sz="1383" kern="0" dirty="0">
              <a:solidFill>
                <a:sysClr val="windowText" lastClr="000000"/>
              </a:solidFill>
            </a:endParaRPr>
          </a:p>
          <a:p>
            <a:pPr marL="0" indent="0" defTabSz="706055">
              <a:spcBef>
                <a:spcPts val="0"/>
              </a:spcBef>
              <a:buNone/>
            </a:pPr>
            <a:endParaRPr lang="fr-FR" sz="1383" kern="0" dirty="0">
              <a:solidFill>
                <a:sysClr val="windowText" lastClr="000000"/>
              </a:solidFill>
            </a:endParaRPr>
          </a:p>
          <a:p>
            <a:pPr marL="0" indent="0" defTabSz="706055">
              <a:spcBef>
                <a:spcPts val="0"/>
              </a:spcBef>
              <a:buNone/>
            </a:pPr>
            <a:endParaRPr lang="fr-FR" sz="1383" kern="0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527" y="2908296"/>
            <a:ext cx="4799548" cy="37935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476239"/>
            <a:ext cx="3243657" cy="194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4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54843</TotalTime>
  <Words>751</Words>
  <Application>Microsoft Macintosh PowerPoint</Application>
  <PresentationFormat>On-screen Show (4:3)</PresentationFormat>
  <Paragraphs>175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Calibri</vt:lpstr>
      <vt:lpstr>Symbol</vt:lpstr>
      <vt:lpstr>Wingdings</vt:lpstr>
      <vt:lpstr>Arial</vt:lpstr>
      <vt:lpstr>Tema de Office</vt:lpstr>
      <vt:lpstr>SMOS  Pilot-Mission Exploitation Platform  (Pi-MEP)</vt:lpstr>
      <vt:lpstr>Outline</vt:lpstr>
      <vt:lpstr>Pi-MEP website</vt:lpstr>
      <vt:lpstr>Input data</vt:lpstr>
      <vt:lpstr>SSS satellite products</vt:lpstr>
      <vt:lpstr>SSS satellite products</vt:lpstr>
      <vt:lpstr>Too much SSS satellite products</vt:lpstr>
      <vt:lpstr>In situ SSS database</vt:lpstr>
      <vt:lpstr>In situ SSS database</vt:lpstr>
      <vt:lpstr>In situ SSS report</vt:lpstr>
      <vt:lpstr>In situ SSS report: ARGO</vt:lpstr>
      <vt:lpstr>In situ SSS report: ARGO</vt:lpstr>
      <vt:lpstr>In situ SSS report: ARGO</vt:lpstr>
      <vt:lpstr>In situ SSS report: ARGO</vt:lpstr>
      <vt:lpstr>In situ SSS report: summary</vt:lpstr>
      <vt:lpstr>Analyses Regions</vt:lpstr>
      <vt:lpstr>24 regions</vt:lpstr>
      <vt:lpstr>Match-up database NetCDF</vt:lpstr>
      <vt:lpstr>Match-up database reports</vt:lpstr>
      <vt:lpstr>PowerPoint Presentation</vt:lpstr>
      <vt:lpstr>SMOS SSS products</vt:lpstr>
      <vt:lpstr>Other SSS satellite products</vt:lpstr>
      <vt:lpstr>In situ salinity products:</vt:lpstr>
      <vt:lpstr>Analyzed and model products:</vt:lpstr>
      <vt:lpstr>Thematic datasets </vt:lpstr>
      <vt:lpstr>Process study dedicated datasets</vt:lpstr>
      <vt:lpstr>Datasets summary</vt:lpstr>
      <vt:lpstr>Pi-MEP systematic reporting</vt:lpstr>
      <vt:lpstr>Pi-MEP in situ database report</vt:lpstr>
    </vt:vector>
  </TitlesOfParts>
  <Company>csic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SMOS  Pilot-Mission Exploitation Platform  (Pi-MEP)</dc:title>
  <dc:creator>sebastien guimbard</dc:creator>
  <cp:lastModifiedBy>sébastien guimbard</cp:lastModifiedBy>
  <cp:revision>191</cp:revision>
  <dcterms:created xsi:type="dcterms:W3CDTF">2017-09-17T20:29:47Z</dcterms:created>
  <dcterms:modified xsi:type="dcterms:W3CDTF">2018-05-24T07:55:28Z</dcterms:modified>
</cp:coreProperties>
</file>