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7" r:id="rId10"/>
    <p:sldId id="268" r:id="rId11"/>
    <p:sldId id="290" r:id="rId12"/>
    <p:sldId id="289" r:id="rId13"/>
    <p:sldId id="288" r:id="rId14"/>
    <p:sldId id="287" r:id="rId15"/>
    <p:sldId id="269" r:id="rId16"/>
    <p:sldId id="270" r:id="rId17"/>
    <p:sldId id="274" r:id="rId18"/>
    <p:sldId id="301" r:id="rId19"/>
    <p:sldId id="271" r:id="rId20"/>
    <p:sldId id="272" r:id="rId21"/>
    <p:sldId id="273" r:id="rId22"/>
    <p:sldId id="275" r:id="rId23"/>
    <p:sldId id="306" r:id="rId24"/>
    <p:sldId id="276" r:id="rId25"/>
    <p:sldId id="291" r:id="rId26"/>
    <p:sldId id="292" r:id="rId27"/>
    <p:sldId id="293" r:id="rId28"/>
    <p:sldId id="294" r:id="rId29"/>
    <p:sldId id="295" r:id="rId30"/>
    <p:sldId id="296" r:id="rId31"/>
    <p:sldId id="297" r:id="rId32"/>
    <p:sldId id="298" r:id="rId33"/>
    <p:sldId id="299" r:id="rId34"/>
    <p:sldId id="310" r:id="rId35"/>
    <p:sldId id="308" r:id="rId36"/>
    <p:sldId id="309" r:id="rId37"/>
    <p:sldId id="302" r:id="rId38"/>
    <p:sldId id="277" r:id="rId39"/>
    <p:sldId id="278" r:id="rId40"/>
    <p:sldId id="279" r:id="rId41"/>
    <p:sldId id="303" r:id="rId42"/>
    <p:sldId id="280" r:id="rId43"/>
    <p:sldId id="307" r:id="rId44"/>
    <p:sldId id="305" r:id="rId45"/>
    <p:sldId id="281" r:id="rId46"/>
    <p:sldId id="304" r:id="rId47"/>
    <p:sldId id="282" r:id="rId48"/>
    <p:sldId id="283" r:id="rId49"/>
    <p:sldId id="284" r:id="rId50"/>
    <p:sldId id="266"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4" d="100"/>
          <a:sy n="74"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48F3D9-44D6-4EA5-9674-11203EE6AF5C}" type="datetimeFigureOut">
              <a:rPr lang="fr-FR" smtClean="0"/>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20446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48F3D9-44D6-4EA5-9674-11203EE6AF5C}" type="datetimeFigureOut">
              <a:rPr lang="fr-FR" smtClean="0"/>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28592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48F3D9-44D6-4EA5-9674-11203EE6AF5C}" type="datetimeFigureOut">
              <a:rPr lang="fr-FR" smtClean="0"/>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353113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48F3D9-44D6-4EA5-9674-11203EE6AF5C}" type="datetimeFigureOut">
              <a:rPr lang="fr-FR" smtClean="0"/>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194463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48F3D9-44D6-4EA5-9674-11203EE6AF5C}" type="datetimeFigureOut">
              <a:rPr lang="fr-FR" smtClean="0"/>
              <a:t>27/04/2017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342798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48F3D9-44D6-4EA5-9674-11203EE6AF5C}" type="datetimeFigureOut">
              <a:rPr lang="fr-FR" smtClean="0"/>
              <a:t>27/04/2017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181033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48F3D9-44D6-4EA5-9674-11203EE6AF5C}" type="datetimeFigureOut">
              <a:rPr lang="fr-FR" smtClean="0"/>
              <a:t>27/04/2017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299104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48F3D9-44D6-4EA5-9674-11203EE6AF5C}" type="datetimeFigureOut">
              <a:rPr lang="fr-FR" smtClean="0"/>
              <a:t>27/04/2017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203228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48F3D9-44D6-4EA5-9674-11203EE6AF5C}" type="datetimeFigureOut">
              <a:rPr lang="fr-FR" smtClean="0"/>
              <a:t>27/04/2017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245393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48F3D9-44D6-4EA5-9674-11203EE6AF5C}" type="datetimeFigureOut">
              <a:rPr lang="fr-FR" smtClean="0"/>
              <a:t>27/04/2017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9512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48F3D9-44D6-4EA5-9674-11203EE6AF5C}" type="datetimeFigureOut">
              <a:rPr lang="fr-FR" smtClean="0"/>
              <a:t>27/04/2017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DD5644-F0D4-406F-8E6E-925987944CD0}" type="slidenum">
              <a:rPr lang="fr-FR" smtClean="0"/>
              <a:t>‹N°›</a:t>
            </a:fld>
            <a:endParaRPr lang="fr-FR"/>
          </a:p>
        </p:txBody>
      </p:sp>
    </p:spTree>
    <p:extLst>
      <p:ext uri="{BB962C8B-B14F-4D97-AF65-F5344CB8AC3E}">
        <p14:creationId xmlns:p14="http://schemas.microsoft.com/office/powerpoint/2010/main" val="38448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8F3D9-44D6-4EA5-9674-11203EE6AF5C}" type="datetimeFigureOut">
              <a:rPr lang="fr-FR" smtClean="0"/>
              <a:t>27/04/2017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5644-F0D4-406F-8E6E-925987944CD0}" type="slidenum">
              <a:rPr lang="fr-FR" smtClean="0"/>
              <a:t>‹N°›</a:t>
            </a:fld>
            <a:endParaRPr lang="fr-FR"/>
          </a:p>
        </p:txBody>
      </p:sp>
    </p:spTree>
    <p:extLst>
      <p:ext uri="{BB962C8B-B14F-4D97-AF65-F5344CB8AC3E}">
        <p14:creationId xmlns:p14="http://schemas.microsoft.com/office/powerpoint/2010/main" val="396620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sud.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mos.coaps.fsu.edu/html/" TargetMode="Externa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hyperlink" Target="http://www.cnes.fr/web/CNES-fr/821-smos.php" TargetMode="External"/><Relationship Id="rId7" Type="http://schemas.openxmlformats.org/officeDocument/2006/relationships/image" Target="../media/image14.png"/><Relationship Id="rId2" Type="http://schemas.openxmlformats.org/officeDocument/2006/relationships/hyperlink" Target="https://www.locean-ipsl.upmc.fr/smos/drifters/" TargetMode="External"/><Relationship Id="rId1" Type="http://schemas.openxmlformats.org/officeDocument/2006/relationships/slideLayout" Target="../slideLayouts/slideLayout2.xml"/><Relationship Id="rId6" Type="http://schemas.openxmlformats.org/officeDocument/2006/relationships/hyperlink" Target="http://www.aoml.noaa.gov/phod/dac/gdp.html" TargetMode="External"/><Relationship Id="rId5" Type="http://schemas.openxmlformats.org/officeDocument/2006/relationships/hyperlink" Target="http://www.smos-bec.icm.csic.es/" TargetMode="External"/><Relationship Id="rId4" Type="http://schemas.openxmlformats.org/officeDocument/2006/relationships/hyperlink" Target="http://www.meteo.shom.fr/index-fr.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oriolis.eu.org/Observing-the-Ocean/Marine-Mammals" TargetMode="Externa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oriolis.eu.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85070" y="4053127"/>
            <a:ext cx="9144000" cy="2387600"/>
          </a:xfrm>
        </p:spPr>
        <p:txBody>
          <a:bodyPr>
            <a:normAutofit fontScale="90000"/>
          </a:bodyPr>
          <a:lstStyle/>
          <a:p>
            <a:r>
              <a:rPr lang="fr-FR" dirty="0" err="1" smtClean="0"/>
              <a:t>Proposed</a:t>
            </a:r>
            <a:r>
              <a:rPr lang="fr-FR" dirty="0" smtClean="0"/>
              <a:t> Analyses &amp; </a:t>
            </a:r>
            <a:r>
              <a:rPr lang="fr-FR" dirty="0" err="1" smtClean="0"/>
              <a:t>Processings</a:t>
            </a:r>
            <a:r>
              <a:rPr lang="fr-FR" dirty="0" smtClean="0"/>
              <a:t> for the « SMOS Pilot-Mission Exploitation Platform (Pi-MEP) »</a:t>
            </a:r>
            <a:br>
              <a:rPr lang="fr-FR" dirty="0" smtClean="0"/>
            </a:br>
            <a:r>
              <a:rPr lang="fr-FR" dirty="0" smtClean="0"/>
              <a:t/>
            </a:r>
            <a:br>
              <a:rPr lang="fr-FR" dirty="0" smtClean="0"/>
            </a:br>
            <a:r>
              <a:rPr lang="fr-FR" sz="3600" dirty="0" smtClean="0"/>
              <a:t>Nicolas </a:t>
            </a:r>
            <a:r>
              <a:rPr lang="fr-FR" sz="3600" dirty="0" err="1" smtClean="0"/>
              <a:t>Reul</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3" name="Sous-titre 2"/>
          <p:cNvSpPr>
            <a:spLocks noGrp="1"/>
          </p:cNvSpPr>
          <p:nvPr>
            <p:ph type="subTitle" idx="1"/>
          </p:nvPr>
        </p:nvSpPr>
        <p:spPr>
          <a:xfrm>
            <a:off x="1885070" y="4584465"/>
            <a:ext cx="9144000" cy="1655762"/>
          </a:xfrm>
        </p:spPr>
        <p:txBody>
          <a:bodyPr/>
          <a:lstStyle/>
          <a:p>
            <a:r>
              <a:rPr lang="fr-FR" dirty="0" smtClean="0"/>
              <a:t>SMOS Pi-MEP –SAG meeting ESTEC 03/05/2017</a:t>
            </a:r>
            <a:endParaRPr lang="fr-FR" dirty="0"/>
          </a:p>
        </p:txBody>
      </p:sp>
      <p:sp>
        <p:nvSpPr>
          <p:cNvPr id="7" name="AutoShape 4" descr="https://www.catds.fr/var/storage/images/medias-ifremer/medias-catds/logos/logo_catds_transparent_large_sans_texte/1458464-2-eng-GB/logo_catds_transparent_large_sans_texte_logo_mai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2"/>
          <a:stretch>
            <a:fillRect/>
          </a:stretch>
        </p:blipFill>
        <p:spPr>
          <a:xfrm>
            <a:off x="3259845" y="5227359"/>
            <a:ext cx="3197225" cy="1213368"/>
          </a:xfrm>
          <a:prstGeom prst="rect">
            <a:avLst/>
          </a:prstGeom>
        </p:spPr>
      </p:pic>
      <p:pic>
        <p:nvPicPr>
          <p:cNvPr id="5" name="Image 4"/>
          <p:cNvPicPr>
            <a:picLocks noChangeAspect="1"/>
          </p:cNvPicPr>
          <p:nvPr/>
        </p:nvPicPr>
        <p:blipFill>
          <a:blip r:embed="rId3"/>
          <a:stretch>
            <a:fillRect/>
          </a:stretch>
        </p:blipFill>
        <p:spPr>
          <a:xfrm>
            <a:off x="6833864" y="5412346"/>
            <a:ext cx="2829615" cy="1052291"/>
          </a:xfrm>
          <a:prstGeom prst="rect">
            <a:avLst/>
          </a:prstGeom>
        </p:spPr>
      </p:pic>
      <p:pic>
        <p:nvPicPr>
          <p:cNvPr id="8" name="Picture 3" descr="41_digital_logo_grey_H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25" y="691676"/>
            <a:ext cx="2449293" cy="1282188"/>
          </a:xfrm>
          <a:prstGeom prst="rect">
            <a:avLst/>
          </a:prstGeom>
          <a:noFill/>
          <a:ln>
            <a:noFill/>
          </a:ln>
        </p:spPr>
      </p:pic>
    </p:spTree>
    <p:extLst>
      <p:ext uri="{BB962C8B-B14F-4D97-AF65-F5344CB8AC3E}">
        <p14:creationId xmlns:p14="http://schemas.microsoft.com/office/powerpoint/2010/main" val="340471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7578" y="0"/>
            <a:ext cx="10515600" cy="1325563"/>
          </a:xfrm>
        </p:spPr>
        <p:txBody>
          <a:bodyPr/>
          <a:lstStyle/>
          <a:p>
            <a:r>
              <a:rPr lang="en-US" b="1" dirty="0"/>
              <a:t>ARGO floats upper level data </a:t>
            </a:r>
            <a:r>
              <a:rPr lang="en-US" b="1" dirty="0" smtClean="0"/>
              <a:t>(2)</a:t>
            </a:r>
            <a:r>
              <a:rPr lang="en-US" b="1" dirty="0"/>
              <a:t/>
            </a:r>
            <a:br>
              <a:rPr lang="en-US" b="1" dirty="0"/>
            </a:br>
            <a:endParaRPr lang="fr-FR" dirty="0"/>
          </a:p>
        </p:txBody>
      </p:sp>
      <p:sp>
        <p:nvSpPr>
          <p:cNvPr id="3" name="Espace réservé du contenu 2"/>
          <p:cNvSpPr>
            <a:spLocks noGrp="1"/>
          </p:cNvSpPr>
          <p:nvPr>
            <p:ph idx="1"/>
          </p:nvPr>
        </p:nvSpPr>
        <p:spPr>
          <a:xfrm>
            <a:off x="112541" y="662780"/>
            <a:ext cx="11591779" cy="6195219"/>
          </a:xfrm>
        </p:spPr>
        <p:txBody>
          <a:bodyPr>
            <a:normAutofit fontScale="40000" lnSpcReduction="20000"/>
          </a:bodyPr>
          <a:lstStyle/>
          <a:p>
            <a:pPr marL="0" indent="0">
              <a:buNone/>
            </a:pPr>
            <a:r>
              <a:rPr lang="en-US" dirty="0"/>
              <a:t>The upper ocean salinity and temperature values recorded between  </a:t>
            </a:r>
            <a:r>
              <a:rPr lang="en-US" i="1" dirty="0"/>
              <a:t>0m</a:t>
            </a:r>
            <a:r>
              <a:rPr lang="en-US" dirty="0"/>
              <a:t> and </a:t>
            </a:r>
            <a:r>
              <a:rPr lang="en-US" i="1" dirty="0"/>
              <a:t>10m</a:t>
            </a:r>
            <a:r>
              <a:rPr lang="en-US" dirty="0"/>
              <a:t> depth </a:t>
            </a:r>
            <a:r>
              <a:rPr lang="en-US" dirty="0" smtClean="0"/>
              <a:t>will be </a:t>
            </a:r>
            <a:r>
              <a:rPr lang="en-US" dirty="0"/>
              <a:t>considered as ARGO sea surface salinities and will be referred to as Argo SSS and SST.</a:t>
            </a:r>
            <a:endParaRPr lang="fr-FR" dirty="0"/>
          </a:p>
          <a:p>
            <a:pPr marL="0" indent="0">
              <a:buNone/>
            </a:pPr>
            <a:r>
              <a:rPr lang="en-GB" b="1" dirty="0"/>
              <a:t>The following variables and </a:t>
            </a:r>
            <a:r>
              <a:rPr lang="en-GB" b="1" dirty="0" err="1"/>
              <a:t>auxilliary</a:t>
            </a:r>
            <a:r>
              <a:rPr lang="en-GB" b="1" dirty="0"/>
              <a:t> data </a:t>
            </a:r>
            <a:r>
              <a:rPr lang="en-GB" b="1" dirty="0" smtClean="0"/>
              <a:t>will be as well included </a:t>
            </a:r>
            <a:r>
              <a:rPr lang="en-GB" b="1" dirty="0"/>
              <a:t>into each in situ match-up </a:t>
            </a:r>
            <a:r>
              <a:rPr lang="en-GB" b="1" dirty="0" err="1"/>
              <a:t>netcdf</a:t>
            </a:r>
            <a:r>
              <a:rPr lang="en-GB" b="1" dirty="0"/>
              <a:t> file</a:t>
            </a:r>
            <a:r>
              <a:rPr lang="en-GB" dirty="0"/>
              <a:t>:</a:t>
            </a:r>
            <a:endParaRPr lang="fr-FR" dirty="0"/>
          </a:p>
          <a:p>
            <a:r>
              <a:rPr lang="en-US" dirty="0"/>
              <a:t>-latitude of the location where co-localized ARGO floats surfaced</a:t>
            </a:r>
            <a:endParaRPr lang="fr-FR" dirty="0"/>
          </a:p>
          <a:p>
            <a:r>
              <a:rPr lang="en-US" dirty="0"/>
              <a:t>-longitude of the location where ARGO floats surfaced</a:t>
            </a:r>
            <a:endParaRPr lang="fr-FR" dirty="0"/>
          </a:p>
          <a:p>
            <a:r>
              <a:rPr lang="en-US" dirty="0"/>
              <a:t>-date at which ARGO floats surfaced</a:t>
            </a:r>
            <a:endParaRPr lang="fr-FR" dirty="0"/>
          </a:p>
          <a:p>
            <a:r>
              <a:rPr lang="en-US" dirty="0"/>
              <a:t>-</a:t>
            </a:r>
            <a:r>
              <a:rPr lang="en-US" dirty="0" err="1"/>
              <a:t>sss</a:t>
            </a:r>
            <a:r>
              <a:rPr lang="en-GB" dirty="0"/>
              <a:t> ARGO (the upper in the upper 10 m</a:t>
            </a:r>
            <a:r>
              <a:rPr lang="en-GB" dirty="0" smtClean="0"/>
              <a:t>)</a:t>
            </a:r>
          </a:p>
          <a:p>
            <a:r>
              <a:rPr lang="en-GB" dirty="0" smtClean="0"/>
              <a:t>S(z) at ARGO</a:t>
            </a:r>
          </a:p>
          <a:p>
            <a:r>
              <a:rPr lang="en-GB" dirty="0" smtClean="0"/>
              <a:t>T(z) at ARGO</a:t>
            </a:r>
          </a:p>
          <a:p>
            <a:r>
              <a:rPr lang="en-GB" dirty="0" smtClean="0"/>
              <a:t>Density(z) at ARGO</a:t>
            </a:r>
          </a:p>
          <a:p>
            <a:r>
              <a:rPr lang="en-GB" dirty="0" smtClean="0"/>
              <a:t>Climatology of S(z) &amp; T(z) at ARGO from ISAS13 or/&amp; EN4</a:t>
            </a:r>
            <a:endParaRPr lang="fr-FR" dirty="0"/>
          </a:p>
          <a:p>
            <a:r>
              <a:rPr lang="en-US" dirty="0"/>
              <a:t>-</a:t>
            </a:r>
            <a:r>
              <a:rPr lang="en-US" dirty="0" err="1"/>
              <a:t>sst</a:t>
            </a:r>
            <a:r>
              <a:rPr lang="en-US" dirty="0"/>
              <a:t>  ARGO </a:t>
            </a:r>
            <a:r>
              <a:rPr lang="en-GB" dirty="0"/>
              <a:t>(the upper in the upper 10 m)</a:t>
            </a:r>
            <a:endParaRPr lang="fr-FR" dirty="0"/>
          </a:p>
          <a:p>
            <a:r>
              <a:rPr lang="en-US" dirty="0"/>
              <a:t>-depth of the SSS </a:t>
            </a:r>
            <a:r>
              <a:rPr lang="en-US" dirty="0" smtClean="0"/>
              <a:t>&amp; SST measurement </a:t>
            </a:r>
            <a:r>
              <a:rPr lang="en-US" dirty="0"/>
              <a:t>(m)</a:t>
            </a:r>
            <a:endParaRPr lang="fr-FR" dirty="0"/>
          </a:p>
          <a:p>
            <a:r>
              <a:rPr lang="en-US" dirty="0" smtClean="0"/>
              <a:t>-surface density ARGO </a:t>
            </a:r>
            <a:r>
              <a:rPr lang="en-GB" dirty="0" smtClean="0"/>
              <a:t>(the upper in the upper 10 m)</a:t>
            </a:r>
            <a:endParaRPr lang="en-US" dirty="0" smtClean="0"/>
          </a:p>
          <a:p>
            <a:r>
              <a:rPr lang="en-US" dirty="0" smtClean="0"/>
              <a:t>- </a:t>
            </a:r>
            <a:r>
              <a:rPr lang="en-US" dirty="0"/>
              <a:t>platform number</a:t>
            </a:r>
            <a:endParaRPr lang="fr-FR" dirty="0"/>
          </a:p>
          <a:p>
            <a:r>
              <a:rPr lang="en-US" dirty="0" smtClean="0"/>
              <a:t>-Rain rate (from IMERG or TRMM-3B42) </a:t>
            </a:r>
            <a:r>
              <a:rPr lang="en-US" dirty="0"/>
              <a:t>at ARGO float location and </a:t>
            </a:r>
            <a:r>
              <a:rPr lang="en-US" dirty="0" smtClean="0"/>
              <a:t>date </a:t>
            </a:r>
          </a:p>
          <a:p>
            <a:r>
              <a:rPr lang="en-US" dirty="0" smtClean="0"/>
              <a:t>-</a:t>
            </a:r>
            <a:r>
              <a:rPr lang="en-US" dirty="0"/>
              <a:t>7days -long time series of the 3-hourly rain data </a:t>
            </a:r>
            <a:r>
              <a:rPr lang="en-US" dirty="0" smtClean="0"/>
              <a:t> </a:t>
            </a:r>
            <a:r>
              <a:rPr lang="en-US" dirty="0"/>
              <a:t>(from IMERG or TRMM-3B42)</a:t>
            </a:r>
            <a:r>
              <a:rPr lang="en-US" dirty="0" smtClean="0"/>
              <a:t> </a:t>
            </a:r>
            <a:r>
              <a:rPr lang="en-US" dirty="0" err="1"/>
              <a:t>colocated</a:t>
            </a:r>
            <a:r>
              <a:rPr lang="en-US" dirty="0"/>
              <a:t> </a:t>
            </a:r>
            <a:r>
              <a:rPr lang="en-US" dirty="0" smtClean="0"/>
              <a:t>at </a:t>
            </a:r>
            <a:r>
              <a:rPr lang="en-US" dirty="0"/>
              <a:t>ARGO float location and prior to and </a:t>
            </a:r>
            <a:r>
              <a:rPr lang="en-US" dirty="0" smtClean="0"/>
              <a:t>including </a:t>
            </a:r>
            <a:r>
              <a:rPr lang="en-US" dirty="0"/>
              <a:t>ARGO </a:t>
            </a:r>
            <a:r>
              <a:rPr lang="en-US" dirty="0" smtClean="0"/>
              <a:t>data surface time,</a:t>
            </a:r>
            <a:endParaRPr lang="fr-FR" dirty="0"/>
          </a:p>
          <a:p>
            <a:r>
              <a:rPr lang="en-US" dirty="0"/>
              <a:t>-Wind speed components from ASCAT daily fields interpolated at ARGO float location and date,</a:t>
            </a:r>
            <a:endParaRPr lang="fr-FR" dirty="0"/>
          </a:p>
          <a:p>
            <a:r>
              <a:rPr lang="en-US" dirty="0"/>
              <a:t>-7days -long time series of the Daily wind speed components from ASCAT daily fields </a:t>
            </a:r>
            <a:r>
              <a:rPr lang="en-US" dirty="0" err="1"/>
              <a:t>colocated</a:t>
            </a:r>
            <a:r>
              <a:rPr lang="en-US" dirty="0"/>
              <a:t> at ARGO float location and prior to and </a:t>
            </a:r>
            <a:r>
              <a:rPr lang="en-US" dirty="0" smtClean="0"/>
              <a:t>including </a:t>
            </a:r>
            <a:r>
              <a:rPr lang="en-US" dirty="0"/>
              <a:t>ARGO data date</a:t>
            </a:r>
            <a:endParaRPr lang="fr-FR" dirty="0"/>
          </a:p>
          <a:p>
            <a:r>
              <a:rPr lang="en-US" dirty="0" smtClean="0"/>
              <a:t>-Satellite L2-L4 </a:t>
            </a:r>
            <a:r>
              <a:rPr lang="en-US" dirty="0"/>
              <a:t>SSS closest in space (within </a:t>
            </a:r>
            <a:r>
              <a:rPr lang="en-US" dirty="0" smtClean="0"/>
              <a:t>R/2 </a:t>
            </a:r>
            <a:r>
              <a:rPr lang="en-US" dirty="0"/>
              <a:t>radius) from ARGO observation </a:t>
            </a:r>
            <a:r>
              <a:rPr lang="en-US" dirty="0" smtClean="0"/>
              <a:t>and</a:t>
            </a:r>
          </a:p>
          <a:p>
            <a:r>
              <a:rPr lang="en-US" dirty="0" err="1" smtClean="0">
                <a:latin typeface="Gulim" panose="020B0600000101010101" pitchFamily="34" charset="-127"/>
                <a:ea typeface="Gulim" panose="020B0600000101010101" pitchFamily="34" charset="-127"/>
              </a:rPr>
              <a:t>Δt</a:t>
            </a:r>
            <a:r>
              <a:rPr lang="en-US" dirty="0" smtClean="0">
                <a:latin typeface="Gulim" panose="020B0600000101010101" pitchFamily="34" charset="-127"/>
                <a:ea typeface="Gulim" panose="020B0600000101010101" pitchFamily="34" charset="-127"/>
              </a:rPr>
              <a:t> &amp; </a:t>
            </a:r>
            <a:r>
              <a:rPr lang="el-GR" dirty="0" smtClean="0">
                <a:latin typeface="Gulim" panose="020B0600000101010101" pitchFamily="34" charset="-127"/>
                <a:ea typeface="Gulim" panose="020B0600000101010101" pitchFamily="34" charset="-127"/>
              </a:rPr>
              <a:t>Δ</a:t>
            </a:r>
            <a:r>
              <a:rPr lang="fr-FR" dirty="0" smtClean="0">
                <a:ea typeface="Gulim" panose="020B0600000101010101" pitchFamily="34" charset="-127"/>
              </a:rPr>
              <a:t>distance </a:t>
            </a:r>
            <a:r>
              <a:rPr lang="fr-FR" dirty="0" err="1" smtClean="0">
                <a:ea typeface="Gulim" panose="020B0600000101010101" pitchFamily="34" charset="-127"/>
              </a:rPr>
              <a:t>between</a:t>
            </a:r>
            <a:r>
              <a:rPr lang="fr-FR" dirty="0" smtClean="0">
                <a:ea typeface="Gulim" panose="020B0600000101010101" pitchFamily="34" charset="-127"/>
              </a:rPr>
              <a:t> </a:t>
            </a:r>
            <a:r>
              <a:rPr lang="fr-FR" dirty="0" err="1" smtClean="0">
                <a:ea typeface="Gulim" panose="020B0600000101010101" pitchFamily="34" charset="-127"/>
              </a:rPr>
              <a:t>product</a:t>
            </a:r>
            <a:r>
              <a:rPr lang="fr-FR" dirty="0" smtClean="0">
                <a:ea typeface="Gulim" panose="020B0600000101010101" pitchFamily="34" charset="-127"/>
              </a:rPr>
              <a:t> pixel &amp;  ARGO </a:t>
            </a:r>
            <a:r>
              <a:rPr lang="fr-FR" dirty="0" err="1" smtClean="0">
                <a:ea typeface="Gulim" panose="020B0600000101010101" pitchFamily="34" charset="-127"/>
              </a:rPr>
              <a:t>float</a:t>
            </a:r>
            <a:endParaRPr lang="fr-FR" dirty="0" smtClean="0">
              <a:ea typeface="Gulim" panose="020B0600000101010101" pitchFamily="34" charset="-127"/>
            </a:endParaRPr>
          </a:p>
          <a:p>
            <a:r>
              <a:rPr lang="fr-FR" dirty="0" smtClean="0">
                <a:ea typeface="Gulim" panose="020B0600000101010101" pitchFamily="34" charset="-127"/>
              </a:rPr>
              <a:t>Mixed Layer &amp; thermocline </a:t>
            </a:r>
            <a:r>
              <a:rPr lang="fr-FR" dirty="0" err="1" smtClean="0">
                <a:ea typeface="Gulim" panose="020B0600000101010101" pitchFamily="34" charset="-127"/>
              </a:rPr>
              <a:t>Depths</a:t>
            </a:r>
            <a:endParaRPr lang="fr-FR" dirty="0" smtClean="0">
              <a:ea typeface="Gulim" panose="020B0600000101010101" pitchFamily="34" charset="-127"/>
            </a:endParaRPr>
          </a:p>
          <a:p>
            <a:r>
              <a:rPr lang="fr-FR" dirty="0" err="1" smtClean="0">
                <a:ea typeface="Gulim" panose="020B0600000101010101" pitchFamily="34" charset="-127"/>
              </a:rPr>
              <a:t>Barrier</a:t>
            </a:r>
            <a:r>
              <a:rPr lang="fr-FR" dirty="0" smtClean="0">
                <a:ea typeface="Gulim" panose="020B0600000101010101" pitchFamily="34" charset="-127"/>
              </a:rPr>
              <a:t> Layer </a:t>
            </a:r>
            <a:r>
              <a:rPr lang="fr-FR" dirty="0" err="1" smtClean="0">
                <a:ea typeface="Gulim" panose="020B0600000101010101" pitchFamily="34" charset="-127"/>
              </a:rPr>
              <a:t>thickness</a:t>
            </a:r>
            <a:endParaRPr lang="fr-FR" dirty="0" smtClean="0">
              <a:ea typeface="Gulim" panose="020B0600000101010101" pitchFamily="34" charset="-127"/>
            </a:endParaRPr>
          </a:p>
          <a:p>
            <a:r>
              <a:rPr lang="fr-FR" dirty="0" err="1"/>
              <a:t>buoyancy</a:t>
            </a:r>
            <a:r>
              <a:rPr lang="fr-FR" dirty="0"/>
              <a:t> </a:t>
            </a:r>
            <a:r>
              <a:rPr lang="fr-FR" dirty="0" err="1"/>
              <a:t>frequency</a:t>
            </a:r>
            <a:r>
              <a:rPr lang="fr-FR" dirty="0"/>
              <a:t> </a:t>
            </a:r>
            <a:r>
              <a:rPr lang="fr-FR" dirty="0" smtClean="0"/>
              <a:t>N(z)</a:t>
            </a:r>
          </a:p>
          <a:p>
            <a:r>
              <a:rPr lang="fr-FR" dirty="0" err="1" smtClean="0"/>
              <a:t>Climatology</a:t>
            </a:r>
            <a:r>
              <a:rPr lang="fr-FR" dirty="0" smtClean="0"/>
              <a:t> of SSS </a:t>
            </a:r>
            <a:r>
              <a:rPr lang="fr-FR" dirty="0" err="1" smtClean="0"/>
              <a:t>std</a:t>
            </a:r>
            <a:endParaRPr lang="fr-FR" dirty="0"/>
          </a:p>
        </p:txBody>
      </p:sp>
    </p:spTree>
    <p:extLst>
      <p:ext uri="{BB962C8B-B14F-4D97-AF65-F5344CB8AC3E}">
        <p14:creationId xmlns:p14="http://schemas.microsoft.com/office/powerpoint/2010/main" val="111135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34312" y="272954"/>
            <a:ext cx="11977585" cy="6383369"/>
          </a:xfrm>
          <a:prstGeom prst="rect">
            <a:avLst/>
          </a:prstGeom>
        </p:spPr>
      </p:pic>
    </p:spTree>
    <p:extLst>
      <p:ext uri="{BB962C8B-B14F-4D97-AF65-F5344CB8AC3E}">
        <p14:creationId xmlns:p14="http://schemas.microsoft.com/office/powerpoint/2010/main" val="2231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pSp>
        <p:nvGrpSpPr>
          <p:cNvPr id="5" name="Groupe 4"/>
          <p:cNvGrpSpPr/>
          <p:nvPr/>
        </p:nvGrpSpPr>
        <p:grpSpPr>
          <a:xfrm>
            <a:off x="234312" y="198373"/>
            <a:ext cx="12117527" cy="6457950"/>
            <a:chOff x="-276080" y="88845"/>
            <a:chExt cx="12117527" cy="6457950"/>
          </a:xfrm>
        </p:grpSpPr>
        <p:pic>
          <p:nvPicPr>
            <p:cNvPr id="9" name="Image 8"/>
            <p:cNvPicPr>
              <a:picLocks noChangeAspect="1"/>
            </p:cNvPicPr>
            <p:nvPr/>
          </p:nvPicPr>
          <p:blipFill>
            <a:blip r:embed="rId2"/>
            <a:stretch>
              <a:fillRect/>
            </a:stretch>
          </p:blipFill>
          <p:spPr>
            <a:xfrm>
              <a:off x="-276080" y="88845"/>
              <a:ext cx="12117527" cy="6457950"/>
            </a:xfrm>
            <a:prstGeom prst="rect">
              <a:avLst/>
            </a:prstGeom>
          </p:spPr>
        </p:pic>
        <p:cxnSp>
          <p:nvCxnSpPr>
            <p:cNvPr id="10" name="Connecteur droit avec flèche 9"/>
            <p:cNvCxnSpPr/>
            <p:nvPr/>
          </p:nvCxnSpPr>
          <p:spPr>
            <a:xfrm>
              <a:off x="4423410" y="2388870"/>
              <a:ext cx="1681968" cy="1371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43289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pSp>
        <p:nvGrpSpPr>
          <p:cNvPr id="4" name="Groupe 3"/>
          <p:cNvGrpSpPr/>
          <p:nvPr/>
        </p:nvGrpSpPr>
        <p:grpSpPr>
          <a:xfrm>
            <a:off x="234312" y="223828"/>
            <a:ext cx="12117527" cy="6457950"/>
            <a:chOff x="-276080" y="114300"/>
            <a:chExt cx="12117527" cy="6457950"/>
          </a:xfrm>
        </p:grpSpPr>
        <p:pic>
          <p:nvPicPr>
            <p:cNvPr id="5" name="Image 4"/>
            <p:cNvPicPr>
              <a:picLocks noChangeAspect="1"/>
            </p:cNvPicPr>
            <p:nvPr/>
          </p:nvPicPr>
          <p:blipFill>
            <a:blip r:embed="rId2"/>
            <a:stretch>
              <a:fillRect/>
            </a:stretch>
          </p:blipFill>
          <p:spPr>
            <a:xfrm>
              <a:off x="-276080" y="114300"/>
              <a:ext cx="12117527" cy="6457950"/>
            </a:xfrm>
            <a:prstGeom prst="rect">
              <a:avLst/>
            </a:prstGeom>
          </p:spPr>
        </p:pic>
        <p:cxnSp>
          <p:nvCxnSpPr>
            <p:cNvPr id="6" name="Connecteur droit avec flèche 5"/>
            <p:cNvCxnSpPr/>
            <p:nvPr/>
          </p:nvCxnSpPr>
          <p:spPr>
            <a:xfrm>
              <a:off x="4423410" y="2388870"/>
              <a:ext cx="1681968" cy="1371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7" name="Groupe 6"/>
          <p:cNvGrpSpPr/>
          <p:nvPr/>
        </p:nvGrpSpPr>
        <p:grpSpPr>
          <a:xfrm>
            <a:off x="1397444" y="1672309"/>
            <a:ext cx="5533843" cy="4800558"/>
            <a:chOff x="847578" y="1552605"/>
            <a:chExt cx="5533843" cy="4800558"/>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48042" r="50077"/>
            <a:stretch/>
          </p:blipFill>
          <p:spPr>
            <a:xfrm>
              <a:off x="847578" y="1862912"/>
              <a:ext cx="4459662" cy="4490251"/>
            </a:xfrm>
            <a:prstGeom prst="rect">
              <a:avLst/>
            </a:prstGeom>
          </p:spPr>
        </p:pic>
        <p:sp>
          <p:nvSpPr>
            <p:cNvPr id="9" name="Ellipse 8"/>
            <p:cNvSpPr/>
            <p:nvPr/>
          </p:nvSpPr>
          <p:spPr>
            <a:xfrm>
              <a:off x="4286283" y="2000250"/>
              <a:ext cx="594327" cy="8001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727938" y="1552605"/>
              <a:ext cx="2653483" cy="369332"/>
            </a:xfrm>
            <a:prstGeom prst="rect">
              <a:avLst/>
            </a:prstGeom>
            <a:solidFill>
              <a:schemeClr val="bg1"/>
            </a:solidFill>
          </p:spPr>
          <p:txBody>
            <a:bodyPr wrap="none" rtlCol="0">
              <a:spAutoFit/>
            </a:bodyPr>
            <a:lstStyle/>
            <a:p>
              <a:r>
                <a:rPr lang="fr-FR" dirty="0" smtClean="0"/>
                <a:t>Satellite SSS </a:t>
              </a:r>
              <a:r>
                <a:rPr lang="fr-FR" dirty="0" err="1" smtClean="0"/>
                <a:t>product</a:t>
              </a:r>
              <a:r>
                <a:rPr lang="fr-FR" dirty="0" smtClean="0"/>
                <a:t> value</a:t>
              </a:r>
              <a:endParaRPr lang="fr-FR" dirty="0"/>
            </a:p>
          </p:txBody>
        </p:sp>
      </p:grpSp>
    </p:spTree>
    <p:extLst>
      <p:ext uri="{BB962C8B-B14F-4D97-AF65-F5344CB8AC3E}">
        <p14:creationId xmlns:p14="http://schemas.microsoft.com/office/powerpoint/2010/main" val="78855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32990" y="366070"/>
            <a:ext cx="10730188" cy="6283804"/>
            <a:chOff x="939029" y="69359"/>
            <a:chExt cx="10730188" cy="6283804"/>
          </a:xfrm>
        </p:grpSpPr>
        <p:pic>
          <p:nvPicPr>
            <p:cNvPr id="5" name="Image 4"/>
            <p:cNvPicPr>
              <a:picLocks noChangeAspect="1"/>
            </p:cNvPicPr>
            <p:nvPr/>
          </p:nvPicPr>
          <p:blipFill>
            <a:blip r:embed="rId2"/>
            <a:stretch>
              <a:fillRect/>
            </a:stretch>
          </p:blipFill>
          <p:spPr>
            <a:xfrm>
              <a:off x="939029" y="137881"/>
              <a:ext cx="5303564" cy="6215282"/>
            </a:xfrm>
            <a:prstGeom prst="rect">
              <a:avLst/>
            </a:prstGeom>
          </p:spPr>
        </p:pic>
        <p:pic>
          <p:nvPicPr>
            <p:cNvPr id="6" name="Image 5"/>
            <p:cNvPicPr>
              <a:picLocks noChangeAspect="1"/>
            </p:cNvPicPr>
            <p:nvPr/>
          </p:nvPicPr>
          <p:blipFill>
            <a:blip r:embed="rId3"/>
            <a:stretch>
              <a:fillRect/>
            </a:stretch>
          </p:blipFill>
          <p:spPr>
            <a:xfrm>
              <a:off x="6276111" y="69359"/>
              <a:ext cx="5393106" cy="6283804"/>
            </a:xfrm>
            <a:prstGeom prst="rect">
              <a:avLst/>
            </a:prstGeom>
          </p:spPr>
        </p:pic>
        <p:sp>
          <p:nvSpPr>
            <p:cNvPr id="7" name="ZoneTexte 6"/>
            <p:cNvSpPr txBox="1"/>
            <p:nvPr/>
          </p:nvSpPr>
          <p:spPr>
            <a:xfrm>
              <a:off x="8455290" y="662781"/>
              <a:ext cx="1949765" cy="369332"/>
            </a:xfrm>
            <a:prstGeom prst="rect">
              <a:avLst/>
            </a:prstGeom>
            <a:noFill/>
          </p:spPr>
          <p:txBody>
            <a:bodyPr wrap="none" rtlCol="0">
              <a:spAutoFit/>
            </a:bodyPr>
            <a:lstStyle/>
            <a:p>
              <a:r>
                <a:rPr lang="fr-FR" dirty="0" smtClean="0"/>
                <a:t>Mixed Layer </a:t>
              </a:r>
              <a:r>
                <a:rPr lang="fr-FR" dirty="0" err="1" smtClean="0"/>
                <a:t>Depth</a:t>
              </a:r>
              <a:endParaRPr lang="fr-FR" dirty="0"/>
            </a:p>
          </p:txBody>
        </p:sp>
        <p:sp>
          <p:nvSpPr>
            <p:cNvPr id="8" name="ZoneTexte 7"/>
            <p:cNvSpPr txBox="1"/>
            <p:nvPr/>
          </p:nvSpPr>
          <p:spPr>
            <a:xfrm>
              <a:off x="1926937" y="1775537"/>
              <a:ext cx="1991827" cy="369332"/>
            </a:xfrm>
            <a:prstGeom prst="rect">
              <a:avLst/>
            </a:prstGeom>
            <a:noFill/>
          </p:spPr>
          <p:txBody>
            <a:bodyPr wrap="none" rtlCol="0">
              <a:spAutoFit/>
            </a:bodyPr>
            <a:lstStyle/>
            <a:p>
              <a:r>
                <a:rPr lang="fr-FR" dirty="0" smtClean="0"/>
                <a:t>Thermocline </a:t>
              </a:r>
              <a:r>
                <a:rPr lang="fr-FR" dirty="0" err="1" smtClean="0"/>
                <a:t>Depth</a:t>
              </a:r>
              <a:endParaRPr lang="fr-FR" dirty="0"/>
            </a:p>
          </p:txBody>
        </p:sp>
        <p:sp>
          <p:nvSpPr>
            <p:cNvPr id="9" name="ZoneTexte 8"/>
            <p:cNvSpPr txBox="1"/>
            <p:nvPr/>
          </p:nvSpPr>
          <p:spPr>
            <a:xfrm>
              <a:off x="9212516" y="2226057"/>
              <a:ext cx="2385077" cy="369332"/>
            </a:xfrm>
            <a:prstGeom prst="rect">
              <a:avLst/>
            </a:prstGeom>
            <a:noFill/>
          </p:spPr>
          <p:txBody>
            <a:bodyPr wrap="none" rtlCol="0">
              <a:spAutoFit/>
            </a:bodyPr>
            <a:lstStyle/>
            <a:p>
              <a:r>
                <a:rPr lang="fr-FR" dirty="0" err="1" smtClean="0"/>
                <a:t>Brunt-vassila</a:t>
              </a:r>
              <a:r>
                <a:rPr lang="fr-FR" dirty="0" smtClean="0"/>
                <a:t> </a:t>
              </a:r>
              <a:r>
                <a:rPr lang="fr-FR" dirty="0" err="1" smtClean="0"/>
                <a:t>frequency</a:t>
              </a:r>
              <a:endParaRPr lang="fr-FR" dirty="0"/>
            </a:p>
          </p:txBody>
        </p:sp>
        <p:sp>
          <p:nvSpPr>
            <p:cNvPr id="10" name="ZoneTexte 9"/>
            <p:cNvSpPr txBox="1"/>
            <p:nvPr/>
          </p:nvSpPr>
          <p:spPr>
            <a:xfrm>
              <a:off x="8843312" y="4412997"/>
              <a:ext cx="1173719" cy="369332"/>
            </a:xfrm>
            <a:prstGeom prst="rect">
              <a:avLst/>
            </a:prstGeom>
            <a:noFill/>
          </p:spPr>
          <p:txBody>
            <a:bodyPr wrap="none" rtlCol="0">
              <a:spAutoFit/>
            </a:bodyPr>
            <a:lstStyle/>
            <a:p>
              <a:r>
                <a:rPr lang="fr-FR" dirty="0" err="1" smtClean="0"/>
                <a:t>Density</a:t>
              </a:r>
              <a:r>
                <a:rPr lang="fr-FR" dirty="0" smtClean="0"/>
                <a:t> (z)</a:t>
              </a:r>
              <a:endParaRPr lang="fr-FR" dirty="0"/>
            </a:p>
          </p:txBody>
        </p:sp>
      </p:grpSp>
      <p:sp>
        <p:nvSpPr>
          <p:cNvPr id="11" name="ZoneTexte 10"/>
          <p:cNvSpPr txBox="1"/>
          <p:nvPr/>
        </p:nvSpPr>
        <p:spPr>
          <a:xfrm>
            <a:off x="3447836" y="108783"/>
            <a:ext cx="5530360" cy="369332"/>
          </a:xfrm>
          <a:prstGeom prst="rect">
            <a:avLst/>
          </a:prstGeom>
          <a:noFill/>
        </p:spPr>
        <p:txBody>
          <a:bodyPr wrap="none" rtlCol="0">
            <a:spAutoFit/>
          </a:bodyPr>
          <a:lstStyle/>
          <a:p>
            <a:r>
              <a:rPr lang="fr-FR" dirty="0" err="1" smtClean="0"/>
              <a:t>Additional</a:t>
            </a:r>
            <a:r>
              <a:rPr lang="fr-FR" dirty="0" smtClean="0"/>
              <a:t> Information </a:t>
            </a:r>
            <a:r>
              <a:rPr lang="fr-FR" dirty="0" err="1" smtClean="0"/>
              <a:t>Determined</a:t>
            </a:r>
            <a:r>
              <a:rPr lang="fr-FR" dirty="0" smtClean="0"/>
              <a:t> for </a:t>
            </a:r>
            <a:r>
              <a:rPr lang="fr-FR" dirty="0" err="1" smtClean="0"/>
              <a:t>each</a:t>
            </a:r>
            <a:r>
              <a:rPr lang="fr-FR" dirty="0" smtClean="0"/>
              <a:t> ARGO profile</a:t>
            </a:r>
            <a:endParaRPr lang="fr-FR" dirty="0"/>
          </a:p>
        </p:txBody>
      </p:sp>
    </p:spTree>
    <p:extLst>
      <p:ext uri="{BB962C8B-B14F-4D97-AF65-F5344CB8AC3E}">
        <p14:creationId xmlns:p14="http://schemas.microsoft.com/office/powerpoint/2010/main" val="38115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59" y="0"/>
            <a:ext cx="11877212" cy="1325563"/>
          </a:xfrm>
        </p:spPr>
        <p:txBody>
          <a:bodyPr/>
          <a:lstStyle/>
          <a:p>
            <a:r>
              <a:rPr lang="en-US" b="1" dirty="0"/>
              <a:t>Ship </a:t>
            </a:r>
            <a:r>
              <a:rPr lang="en-US" b="1" dirty="0" err="1"/>
              <a:t>ThermoSalinograph</a:t>
            </a:r>
            <a:r>
              <a:rPr lang="en-US" b="1" dirty="0"/>
              <a:t> </a:t>
            </a:r>
            <a:r>
              <a:rPr lang="en-US" b="1" dirty="0" smtClean="0"/>
              <a:t>Data</a:t>
            </a:r>
            <a:r>
              <a:rPr lang="fr-FR" b="1" dirty="0"/>
              <a:t> </a:t>
            </a:r>
            <a:r>
              <a:rPr lang="fr-FR" b="1" dirty="0" smtClean="0"/>
              <a:t>(1)</a:t>
            </a:r>
            <a:br>
              <a:rPr lang="fr-FR" b="1" dirty="0" smtClean="0"/>
            </a:br>
            <a:r>
              <a:rPr lang="fr-FR" b="1" dirty="0" smtClean="0"/>
              <a:t> </a:t>
            </a:r>
            <a:r>
              <a:rPr lang="fr-FR" b="1" dirty="0"/>
              <a:t>T</a:t>
            </a:r>
            <a:r>
              <a:rPr lang="fr-FR" b="1" dirty="0" smtClean="0"/>
              <a:t>he GOSUD </a:t>
            </a:r>
            <a:r>
              <a:rPr lang="fr-FR" b="1" dirty="0" err="1" smtClean="0"/>
              <a:t>database</a:t>
            </a:r>
            <a:endParaRPr lang="fr-FR" dirty="0"/>
          </a:p>
        </p:txBody>
      </p:sp>
      <p:sp>
        <p:nvSpPr>
          <p:cNvPr id="3" name="Espace réservé du contenu 2"/>
          <p:cNvSpPr>
            <a:spLocks noGrp="1"/>
          </p:cNvSpPr>
          <p:nvPr>
            <p:ph idx="1"/>
          </p:nvPr>
        </p:nvSpPr>
        <p:spPr>
          <a:xfrm>
            <a:off x="147282" y="1436358"/>
            <a:ext cx="6797528" cy="4701784"/>
          </a:xfrm>
        </p:spPr>
        <p:txBody>
          <a:bodyPr>
            <a:normAutofit fontScale="85000" lnSpcReduction="20000"/>
          </a:bodyPr>
          <a:lstStyle/>
          <a:p>
            <a:r>
              <a:rPr lang="en-US" dirty="0"/>
              <a:t>Thermo-</a:t>
            </a:r>
            <a:r>
              <a:rPr lang="en-US" dirty="0" err="1"/>
              <a:t>salinograph</a:t>
            </a:r>
            <a:r>
              <a:rPr lang="en-US" dirty="0"/>
              <a:t> data are provided by the GOSUD </a:t>
            </a:r>
            <a:r>
              <a:rPr lang="en-US" dirty="0" smtClean="0"/>
              <a:t>V3 datasets </a:t>
            </a:r>
            <a:r>
              <a:rPr lang="en-US" dirty="0"/>
              <a:t>(see </a:t>
            </a:r>
            <a:r>
              <a:rPr lang="en-US" dirty="0">
                <a:hlinkClick r:id="rId2"/>
              </a:rPr>
              <a:t>http://www.gosud.org</a:t>
            </a:r>
            <a:r>
              <a:rPr lang="en-US" dirty="0" smtClean="0">
                <a:hlinkClick r:id="rId2"/>
              </a:rPr>
              <a:t>/</a:t>
            </a:r>
            <a:r>
              <a:rPr lang="en-US" dirty="0" smtClean="0"/>
              <a:t>), 2015 release</a:t>
            </a:r>
          </a:p>
          <a:p>
            <a:endParaRPr lang="en-US" dirty="0"/>
          </a:p>
          <a:p>
            <a:r>
              <a:rPr lang="en-US" dirty="0" smtClean="0"/>
              <a:t>GOSUD data include 3 </a:t>
            </a:r>
            <a:r>
              <a:rPr lang="en-US" dirty="0" err="1" smtClean="0"/>
              <a:t>subdatasets</a:t>
            </a:r>
            <a:r>
              <a:rPr lang="en-US" dirty="0" smtClean="0"/>
              <a:t>:</a:t>
            </a:r>
          </a:p>
          <a:p>
            <a:pPr>
              <a:buFont typeface="Wingdings" panose="05000000000000000000" pitchFamily="2" charset="2"/>
              <a:buChar char="q"/>
            </a:pPr>
            <a:r>
              <a:rPr lang="en-US" dirty="0"/>
              <a:t> </a:t>
            </a:r>
            <a:r>
              <a:rPr lang="en-US" dirty="0" smtClean="0"/>
              <a:t> </a:t>
            </a:r>
            <a:r>
              <a:rPr lang="en-US" dirty="0"/>
              <a:t>Sea Surface Salinity from French </a:t>
            </a:r>
            <a:r>
              <a:rPr lang="en-US" dirty="0" err="1"/>
              <a:t>RESearcH</a:t>
            </a:r>
            <a:r>
              <a:rPr lang="en-US" dirty="0"/>
              <a:t> Vessels : Delayed mode dataset, annual </a:t>
            </a:r>
            <a:r>
              <a:rPr lang="en-US" dirty="0" smtClean="0"/>
              <a:t>release</a:t>
            </a:r>
          </a:p>
          <a:p>
            <a:pPr>
              <a:buFont typeface="Wingdings" panose="05000000000000000000" pitchFamily="2" charset="2"/>
              <a:buChar char="q"/>
            </a:pPr>
            <a:r>
              <a:rPr lang="en-US" dirty="0"/>
              <a:t>Sea Surface Salinity from Sailing ships : Delayed mode dataset, annual release</a:t>
            </a:r>
            <a:r>
              <a:rPr lang="en-US" dirty="0" smtClean="0"/>
              <a:t>.</a:t>
            </a:r>
          </a:p>
          <a:p>
            <a:pPr>
              <a:buFont typeface="Wingdings" panose="05000000000000000000" pitchFamily="2" charset="2"/>
              <a:buChar char="q"/>
            </a:pPr>
            <a:r>
              <a:rPr lang="en-US" dirty="0"/>
              <a:t>Sea Surface Salinity data from Voluntary Observing Ships Network</a:t>
            </a:r>
            <a:r>
              <a:rPr lang="en-US" dirty="0" smtClean="0"/>
              <a:t> </a:t>
            </a:r>
          </a:p>
          <a:p>
            <a:pPr marL="0" indent="0">
              <a:buNone/>
            </a:pPr>
            <a:r>
              <a:rPr lang="en-US" dirty="0" smtClean="0"/>
              <a:t>We will consider </a:t>
            </a:r>
            <a:r>
              <a:rPr lang="en-US" dirty="0"/>
              <a:t>only Delayed Mode </a:t>
            </a:r>
            <a:r>
              <a:rPr lang="en-US" dirty="0" smtClean="0"/>
              <a:t>data for start, </a:t>
            </a:r>
            <a:r>
              <a:rPr lang="en-US" dirty="0"/>
              <a:t>used only adjusted values and only collected TSG data that exhibit quality flags=1 &amp; 2. </a:t>
            </a:r>
            <a:endParaRPr lang="fr-FR" dirty="0"/>
          </a:p>
          <a:p>
            <a:endParaRPr lang="fr-FR" dirty="0"/>
          </a:p>
        </p:txBody>
      </p:sp>
      <p:pic>
        <p:nvPicPr>
          <p:cNvPr id="4" name="Image 3" descr="spatialTSGSSSdistrib2.png"/>
          <p:cNvPicPr/>
          <p:nvPr/>
        </p:nvPicPr>
        <p:blipFill>
          <a:blip r:embed="rId3" cstate="print"/>
          <a:srcRect l="23016" t="-2830" r="19599"/>
          <a:stretch>
            <a:fillRect/>
          </a:stretch>
        </p:blipFill>
        <p:spPr>
          <a:xfrm>
            <a:off x="7048981" y="1325563"/>
            <a:ext cx="4894489" cy="3435508"/>
          </a:xfrm>
          <a:prstGeom prst="rect">
            <a:avLst/>
          </a:prstGeom>
        </p:spPr>
      </p:pic>
    </p:spTree>
    <p:extLst>
      <p:ext uri="{BB962C8B-B14F-4D97-AF65-F5344CB8AC3E}">
        <p14:creationId xmlns:p14="http://schemas.microsoft.com/office/powerpoint/2010/main" val="2499478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59" y="0"/>
            <a:ext cx="11877212" cy="1325563"/>
          </a:xfrm>
        </p:spPr>
        <p:txBody>
          <a:bodyPr/>
          <a:lstStyle/>
          <a:p>
            <a:r>
              <a:rPr lang="en-US" b="1" dirty="0"/>
              <a:t>Ship </a:t>
            </a:r>
            <a:r>
              <a:rPr lang="en-US" b="1" dirty="0" err="1"/>
              <a:t>ThermoSalinograph</a:t>
            </a:r>
            <a:r>
              <a:rPr lang="en-US" b="1" dirty="0"/>
              <a:t> </a:t>
            </a:r>
            <a:r>
              <a:rPr lang="en-US" b="1" dirty="0" smtClean="0"/>
              <a:t>Data</a:t>
            </a:r>
            <a:r>
              <a:rPr lang="fr-FR" b="1" dirty="0"/>
              <a:t> </a:t>
            </a:r>
            <a:r>
              <a:rPr lang="fr-FR" b="1" dirty="0" smtClean="0"/>
              <a:t>(2)</a:t>
            </a:r>
            <a:br>
              <a:rPr lang="fr-FR" b="1" dirty="0" smtClean="0"/>
            </a:br>
            <a:r>
              <a:rPr lang="fr-FR" b="1" dirty="0" smtClean="0"/>
              <a:t> </a:t>
            </a:r>
            <a:r>
              <a:rPr lang="fr-FR" b="1" dirty="0"/>
              <a:t>T</a:t>
            </a:r>
            <a:r>
              <a:rPr lang="fr-FR" b="1" dirty="0" smtClean="0"/>
              <a:t>he SAMOS </a:t>
            </a:r>
            <a:r>
              <a:rPr lang="fr-FR" b="1" dirty="0" err="1" smtClean="0"/>
              <a:t>database</a:t>
            </a:r>
            <a:endParaRPr lang="fr-FR" dirty="0"/>
          </a:p>
        </p:txBody>
      </p:sp>
      <p:sp>
        <p:nvSpPr>
          <p:cNvPr id="3" name="Espace réservé du contenu 2"/>
          <p:cNvSpPr>
            <a:spLocks noGrp="1"/>
          </p:cNvSpPr>
          <p:nvPr>
            <p:ph idx="1"/>
          </p:nvPr>
        </p:nvSpPr>
        <p:spPr>
          <a:xfrm>
            <a:off x="66259" y="1558339"/>
            <a:ext cx="5226152" cy="4351338"/>
          </a:xfrm>
        </p:spPr>
        <p:txBody>
          <a:bodyPr>
            <a:normAutofit fontScale="70000" lnSpcReduction="20000"/>
          </a:bodyPr>
          <a:lstStyle/>
          <a:p>
            <a:r>
              <a:rPr lang="en-US" dirty="0"/>
              <a:t>Thermo-</a:t>
            </a:r>
            <a:r>
              <a:rPr lang="en-US" dirty="0" err="1"/>
              <a:t>salinograph</a:t>
            </a:r>
            <a:r>
              <a:rPr lang="en-US" dirty="0"/>
              <a:t> data </a:t>
            </a:r>
            <a:r>
              <a:rPr lang="en-US" dirty="0" smtClean="0"/>
              <a:t>will be also </a:t>
            </a:r>
            <a:r>
              <a:rPr lang="en-US" dirty="0"/>
              <a:t>provided by the </a:t>
            </a:r>
            <a:r>
              <a:rPr lang="en-US" dirty="0" smtClean="0"/>
              <a:t>SAMOS initiative </a:t>
            </a:r>
            <a:r>
              <a:rPr lang="en-US" dirty="0"/>
              <a:t>(see </a:t>
            </a:r>
            <a:r>
              <a:rPr lang="en-US" dirty="0">
                <a:hlinkClick r:id="rId2"/>
              </a:rPr>
              <a:t>http://samos.coaps.fsu.edu/html</a:t>
            </a:r>
            <a:r>
              <a:rPr lang="en-US" dirty="0" smtClean="0">
                <a:hlinkClick r:id="rId2"/>
              </a:rPr>
              <a:t>/</a:t>
            </a:r>
            <a:r>
              <a:rPr lang="en-US" dirty="0" smtClean="0"/>
              <a:t>)</a:t>
            </a:r>
          </a:p>
          <a:p>
            <a:endParaRPr lang="en-US" dirty="0"/>
          </a:p>
          <a:p>
            <a:r>
              <a:rPr lang="en-US" dirty="0" smtClean="0"/>
              <a:t>SAMOS data include 3 </a:t>
            </a:r>
          </a:p>
          <a:p>
            <a:pPr marL="0" indent="0">
              <a:buNone/>
            </a:pPr>
            <a:r>
              <a:rPr lang="en-US" dirty="0" err="1" smtClean="0"/>
              <a:t>subdatasets</a:t>
            </a:r>
            <a:r>
              <a:rPr lang="en-US" dirty="0" smtClean="0"/>
              <a:t>:</a:t>
            </a:r>
          </a:p>
          <a:p>
            <a:pPr>
              <a:buFont typeface="Wingdings" panose="05000000000000000000" pitchFamily="2" charset="2"/>
              <a:buChar char="q"/>
            </a:pPr>
            <a:r>
              <a:rPr lang="en-US" dirty="0"/>
              <a:t> </a:t>
            </a:r>
            <a:r>
              <a:rPr lang="en-US" dirty="0" smtClean="0"/>
              <a:t>“research“-quality datasets </a:t>
            </a:r>
          </a:p>
          <a:p>
            <a:pPr marL="0" indent="0">
              <a:buNone/>
            </a:pPr>
            <a:r>
              <a:rPr lang="en-US" dirty="0" smtClean="0"/>
              <a:t>(10-Day Delay)</a:t>
            </a:r>
          </a:p>
          <a:p>
            <a:pPr>
              <a:buFont typeface="Wingdings" panose="05000000000000000000" pitchFamily="2" charset="2"/>
              <a:buChar char="q"/>
            </a:pPr>
            <a:r>
              <a:rPr lang="en-US" dirty="0" smtClean="0"/>
              <a:t> Intermediate Data (10-Day Delay)</a:t>
            </a:r>
          </a:p>
          <a:p>
            <a:pPr>
              <a:buFont typeface="Wingdings" panose="05000000000000000000" pitchFamily="2" charset="2"/>
              <a:buChar char="q"/>
            </a:pPr>
            <a:r>
              <a:rPr lang="en-US" dirty="0"/>
              <a:t> </a:t>
            </a:r>
            <a:r>
              <a:rPr lang="en-US" dirty="0" smtClean="0"/>
              <a:t>Preliminary data (Day received) </a:t>
            </a:r>
          </a:p>
          <a:p>
            <a:pPr>
              <a:buFont typeface="Wingdings" panose="05000000000000000000" pitchFamily="2" charset="2"/>
              <a:buChar char="q"/>
            </a:pPr>
            <a:endParaRPr lang="en-US" dirty="0"/>
          </a:p>
          <a:p>
            <a:pPr>
              <a:buFont typeface="Wingdings" panose="05000000000000000000" pitchFamily="2" charset="2"/>
              <a:buChar char="q"/>
            </a:pPr>
            <a:r>
              <a:rPr lang="en-US" dirty="0" smtClean="0"/>
              <a:t>=&gt; we will use the “research” quality data</a:t>
            </a:r>
          </a:p>
          <a:p>
            <a:pPr marL="0" indent="0">
              <a:buNone/>
            </a:pPr>
            <a:r>
              <a:rPr lang="en-US" dirty="0" smtClean="0"/>
              <a:t>Cover 2005-now</a:t>
            </a:r>
            <a:endParaRPr lang="fr-FR" dirty="0"/>
          </a:p>
        </p:txBody>
      </p:sp>
      <p:pic>
        <p:nvPicPr>
          <p:cNvPr id="4" name="Image 3" descr="spatialTSGSSSdistrib2.png"/>
          <p:cNvPicPr/>
          <p:nvPr/>
        </p:nvPicPr>
        <p:blipFill>
          <a:blip r:embed="rId3" cstate="print"/>
          <a:srcRect l="23016" t="-2830" r="19599"/>
          <a:stretch>
            <a:fillRect/>
          </a:stretch>
        </p:blipFill>
        <p:spPr>
          <a:xfrm>
            <a:off x="8378190" y="196155"/>
            <a:ext cx="3130941" cy="1838386"/>
          </a:xfrm>
          <a:prstGeom prst="rect">
            <a:avLst/>
          </a:prstGeom>
        </p:spPr>
      </p:pic>
      <p:pic>
        <p:nvPicPr>
          <p:cNvPr id="5" name="Image 4"/>
          <p:cNvPicPr>
            <a:picLocks noChangeAspect="1"/>
          </p:cNvPicPr>
          <p:nvPr/>
        </p:nvPicPr>
        <p:blipFill>
          <a:blip r:embed="rId4"/>
          <a:stretch>
            <a:fillRect/>
          </a:stretch>
        </p:blipFill>
        <p:spPr>
          <a:xfrm>
            <a:off x="5292410" y="2034541"/>
            <a:ext cx="6523335" cy="4562575"/>
          </a:xfrm>
          <a:prstGeom prst="rect">
            <a:avLst/>
          </a:prstGeom>
        </p:spPr>
      </p:pic>
    </p:spTree>
    <p:extLst>
      <p:ext uri="{BB962C8B-B14F-4D97-AF65-F5344CB8AC3E}">
        <p14:creationId xmlns:p14="http://schemas.microsoft.com/office/powerpoint/2010/main" val="2667949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4716"/>
            <a:ext cx="11518900" cy="1325563"/>
          </a:xfrm>
        </p:spPr>
        <p:txBody>
          <a:bodyPr/>
          <a:lstStyle/>
          <a:p>
            <a:r>
              <a:rPr lang="fr-FR" b="1" dirty="0" smtClean="0"/>
              <a:t>Surface Drifter Data</a:t>
            </a:r>
            <a:endParaRPr lang="fr-FR" b="1" dirty="0"/>
          </a:p>
        </p:txBody>
      </p:sp>
      <p:sp>
        <p:nvSpPr>
          <p:cNvPr id="5" name="Rectangle 4"/>
          <p:cNvSpPr/>
          <p:nvPr/>
        </p:nvSpPr>
        <p:spPr>
          <a:xfrm>
            <a:off x="0" y="762547"/>
            <a:ext cx="8216900" cy="5940088"/>
          </a:xfrm>
          <a:prstGeom prst="rect">
            <a:avLst/>
          </a:prstGeom>
        </p:spPr>
        <p:txBody>
          <a:bodyPr wrap="square">
            <a:spAutoFit/>
          </a:bodyPr>
          <a:lstStyle/>
          <a:p>
            <a:pPr algn="just">
              <a:spcAft>
                <a:spcPts val="600"/>
              </a:spcAft>
            </a:pPr>
            <a:r>
              <a:rPr lang="en-US" sz="1600" dirty="0">
                <a:latin typeface="Times New Roman" panose="02020603050405020304" pitchFamily="18" charset="0"/>
                <a:ea typeface="Times New Roman" panose="02020603050405020304" pitchFamily="18" charset="0"/>
              </a:rPr>
              <a:t>Surface Drifter data are provided by the LOCEAN </a:t>
            </a:r>
            <a:r>
              <a:rPr lang="en-US" sz="1600" dirty="0" smtClean="0">
                <a:latin typeface="Times New Roman" panose="02020603050405020304" pitchFamily="18" charset="0"/>
                <a:ea typeface="Times New Roman" panose="02020603050405020304" pitchFamily="18" charset="0"/>
              </a:rPr>
              <a:t>datasets</a:t>
            </a:r>
          </a:p>
          <a:p>
            <a:pPr algn="just">
              <a:spcAft>
                <a:spcPts val="600"/>
              </a:spcAft>
            </a:pPr>
            <a:r>
              <a:rPr lang="en-US" sz="1600" dirty="0" smtClean="0">
                <a:latin typeface="Times New Roman" panose="02020603050405020304" pitchFamily="18" charset="0"/>
                <a:ea typeface="Times New Roman" panose="02020603050405020304" pitchFamily="18" charset="0"/>
              </a:rPr>
              <a:t>see </a:t>
            </a:r>
            <a:r>
              <a:rPr lang="en-US" sz="1600" dirty="0" smtClean="0">
                <a:latin typeface="Times New Roman" panose="02020603050405020304" pitchFamily="18" charset="0"/>
                <a:ea typeface="Times New Roman" panose="02020603050405020304" pitchFamily="18" charset="0"/>
                <a:hlinkClick r:id="rId2"/>
              </a:rPr>
              <a:t>https://www.locean-ipsl.upmc.fr/smos/drifters/</a:t>
            </a:r>
            <a:r>
              <a:rPr lang="en-US" sz="1600" dirty="0" smtClean="0">
                <a:latin typeface="Times New Roman" panose="02020603050405020304" pitchFamily="18" charset="0"/>
                <a:ea typeface="Times New Roman" panose="02020603050405020304" pitchFamily="18" charset="0"/>
              </a:rPr>
              <a:t>. </a:t>
            </a:r>
          </a:p>
          <a:p>
            <a:r>
              <a:rPr lang="en-US" sz="1600" dirty="0" smtClean="0"/>
              <a:t>The </a:t>
            </a:r>
            <a:r>
              <a:rPr lang="en-US" sz="1600" dirty="0"/>
              <a:t>skin depth of the L-band radiometer signal over the ocean is about 1cm </a:t>
            </a:r>
            <a:endParaRPr lang="en-US" sz="1600" dirty="0" smtClean="0"/>
          </a:p>
          <a:p>
            <a:r>
              <a:rPr lang="en-US" sz="1600" dirty="0" smtClean="0"/>
              <a:t>whereas </a:t>
            </a:r>
            <a:r>
              <a:rPr lang="en-US" sz="1600" dirty="0"/>
              <a:t>classical surface </a:t>
            </a:r>
            <a:r>
              <a:rPr lang="en-US" sz="1600" dirty="0" err="1"/>
              <a:t>salinty</a:t>
            </a:r>
            <a:r>
              <a:rPr lang="en-US" sz="1600" dirty="0"/>
              <a:t> measured by ships or ARGO floats are </a:t>
            </a:r>
            <a:endParaRPr lang="en-US" sz="1600" dirty="0" smtClean="0"/>
          </a:p>
          <a:p>
            <a:r>
              <a:rPr lang="en-US" sz="1600" dirty="0" smtClean="0"/>
              <a:t>performed </a:t>
            </a:r>
            <a:r>
              <a:rPr lang="en-US" sz="1600" dirty="0"/>
              <a:t>at a few meters depth. In order to improve the knowledge of </a:t>
            </a:r>
            <a:r>
              <a:rPr lang="en-US" sz="1600" dirty="0" smtClean="0"/>
              <a:t>the</a:t>
            </a:r>
          </a:p>
          <a:p>
            <a:r>
              <a:rPr lang="en-US" sz="1600" dirty="0" smtClean="0"/>
              <a:t> </a:t>
            </a:r>
            <a:r>
              <a:rPr lang="en-US" sz="1600" dirty="0"/>
              <a:t>SSS variability in the first 50cm depth, to better document the SSS variability in a </a:t>
            </a:r>
            <a:endParaRPr lang="en-US" sz="1600" dirty="0" smtClean="0"/>
          </a:p>
          <a:p>
            <a:r>
              <a:rPr lang="en-US" sz="1600" dirty="0" smtClean="0"/>
              <a:t>satellite </a:t>
            </a:r>
            <a:r>
              <a:rPr lang="en-US" sz="1600" dirty="0"/>
              <a:t>pixel and to provide ground-truth as close as possible to the sea surface for validating satellite SSS, the L-band remotely sensed community proposed to deploy numerous surface drifters over various parts of the ocean</a:t>
            </a:r>
            <a:r>
              <a:rPr lang="en-US" sz="1600" dirty="0" smtClean="0"/>
              <a:t>.</a:t>
            </a:r>
          </a:p>
          <a:p>
            <a:endParaRPr lang="en-US" sz="1600" dirty="0"/>
          </a:p>
          <a:p>
            <a:pPr marL="285750" indent="-285750">
              <a:buFont typeface="Wingdings" panose="05000000000000000000" pitchFamily="2" charset="2"/>
              <a:buChar char="q"/>
            </a:pPr>
            <a:r>
              <a:rPr lang="en-US" sz="1600" dirty="0"/>
              <a:t>The French GLOSCAL Cal/Val project concentrates on </a:t>
            </a:r>
            <a:r>
              <a:rPr lang="en-US" sz="1600" dirty="0" err="1"/>
              <a:t>depoyments</a:t>
            </a:r>
            <a:r>
              <a:rPr lang="en-US" sz="1600" dirty="0"/>
              <a:t> in the northern Atlantic, the Bay of Biscay and the tropical oceans. Funding of drifters are supported by </a:t>
            </a:r>
            <a:r>
              <a:rPr lang="en-US" sz="1600" dirty="0">
                <a:hlinkClick r:id="rId3"/>
              </a:rPr>
              <a:t>CNES</a:t>
            </a:r>
            <a:r>
              <a:rPr lang="en-US" sz="1600" dirty="0"/>
              <a:t> and </a:t>
            </a:r>
            <a:r>
              <a:rPr lang="en-US" sz="1600" dirty="0" err="1">
                <a:hlinkClick r:id="rId4"/>
              </a:rPr>
              <a:t>Meteo</a:t>
            </a:r>
            <a:r>
              <a:rPr lang="en-US" sz="1600" dirty="0">
                <a:hlinkClick r:id="rId4"/>
              </a:rPr>
              <a:t> France</a:t>
            </a:r>
            <a:r>
              <a:rPr lang="en-US" sz="1600" dirty="0"/>
              <a:t>.</a:t>
            </a:r>
          </a:p>
          <a:p>
            <a:pPr marL="285750" indent="-28575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The </a:t>
            </a:r>
            <a:r>
              <a:rPr lang="en-US" sz="1600" dirty="0"/>
              <a:t>Spanish Cal/Val project concentrates on deployments in the western Equatorial Atlantic (near </a:t>
            </a:r>
            <a:r>
              <a:rPr lang="en-US" sz="1600" dirty="0" err="1"/>
              <a:t>Amazone</a:t>
            </a:r>
            <a:r>
              <a:rPr lang="en-US" sz="1600" dirty="0"/>
              <a:t> plume, April 2010), along a </a:t>
            </a:r>
            <a:r>
              <a:rPr lang="en-US" sz="1600" dirty="0" err="1"/>
              <a:t>circunnavigation</a:t>
            </a:r>
            <a:r>
              <a:rPr lang="en-US" sz="1600" dirty="0"/>
              <a:t> cruise (</a:t>
            </a:r>
            <a:r>
              <a:rPr lang="en-US" sz="1600" dirty="0" err="1"/>
              <a:t>Malaspina</a:t>
            </a:r>
            <a:r>
              <a:rPr lang="en-US" sz="1600" dirty="0"/>
              <a:t>, October 2010 - May 2011), S. Atlantic, S. Indian, Eq. Pacific, in the Mediterranean Sea, the Bay of Biscay and the subtropical north Atlantic. Funding of drifters are mostly supported by </a:t>
            </a:r>
            <a:r>
              <a:rPr lang="en-US" sz="1600" dirty="0">
                <a:hlinkClick r:id="rId5"/>
              </a:rPr>
              <a:t>SMOS Barcelona Expert Centre</a:t>
            </a:r>
            <a:r>
              <a:rPr lang="en-US" sz="1600" dirty="0"/>
              <a:t>.</a:t>
            </a:r>
          </a:p>
          <a:p>
            <a:pPr marL="285750" indent="-28575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The </a:t>
            </a:r>
            <a:r>
              <a:rPr lang="en-US" sz="1600" dirty="0"/>
              <a:t>German Cal/Val project concentrates on deployments in the tropical Pacific ocean and the </a:t>
            </a:r>
            <a:r>
              <a:rPr lang="en-US" sz="1600" dirty="0" err="1"/>
              <a:t>subpolar</a:t>
            </a:r>
            <a:r>
              <a:rPr lang="en-US" sz="1600" dirty="0"/>
              <a:t> north Atlantic Ocean, in association with the </a:t>
            </a:r>
            <a:r>
              <a:rPr lang="en-US" sz="1600" dirty="0">
                <a:hlinkClick r:id="rId6"/>
              </a:rPr>
              <a:t>NOAA Global drifter Program</a:t>
            </a:r>
            <a:r>
              <a:rPr lang="en-US" sz="1600" dirty="0"/>
              <a:t>.</a:t>
            </a:r>
          </a:p>
          <a:p>
            <a:pPr algn="just">
              <a:spcAft>
                <a:spcPts val="600"/>
              </a:spcAft>
            </a:pPr>
            <a:endParaRPr lang="fr-FR" dirty="0">
              <a:effectLst/>
              <a:latin typeface="Times New Roman" panose="02020603050405020304" pitchFamily="18" charset="0"/>
              <a:ea typeface="Times New Roman" panose="02020603050405020304" pitchFamily="18" charset="0"/>
            </a:endParaRPr>
          </a:p>
        </p:txBody>
      </p:sp>
      <p:pic>
        <p:nvPicPr>
          <p:cNvPr id="3" name="Image 2"/>
          <p:cNvPicPr>
            <a:picLocks noChangeAspect="1"/>
          </p:cNvPicPr>
          <p:nvPr/>
        </p:nvPicPr>
        <p:blipFill rotWithShape="1">
          <a:blip r:embed="rId7"/>
          <a:srcRect l="6120" t="7119" r="6120" b="34548"/>
          <a:stretch/>
        </p:blipFill>
        <p:spPr>
          <a:xfrm>
            <a:off x="7377414" y="0"/>
            <a:ext cx="4712985" cy="2349500"/>
          </a:xfrm>
          <a:prstGeom prst="rect">
            <a:avLst/>
          </a:prstGeom>
        </p:spPr>
      </p:pic>
    </p:spTree>
    <p:extLst>
      <p:ext uri="{BB962C8B-B14F-4D97-AF65-F5344CB8AC3E}">
        <p14:creationId xmlns:p14="http://schemas.microsoft.com/office/powerpoint/2010/main" val="3407249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 y="-295275"/>
            <a:ext cx="10515600" cy="1325563"/>
          </a:xfrm>
        </p:spPr>
        <p:txBody>
          <a:bodyPr/>
          <a:lstStyle/>
          <a:p>
            <a:r>
              <a:rPr lang="fr-FR" b="1" dirty="0" err="1" smtClean="0"/>
              <a:t>Sea</a:t>
            </a:r>
            <a:r>
              <a:rPr lang="fr-FR" b="1" dirty="0" smtClean="0"/>
              <a:t> </a:t>
            </a:r>
            <a:r>
              <a:rPr lang="fr-FR" b="1" dirty="0" err="1" smtClean="0"/>
              <a:t>seals</a:t>
            </a:r>
            <a:r>
              <a:rPr lang="fr-FR" b="1" dirty="0" smtClean="0"/>
              <a:t> </a:t>
            </a:r>
            <a:r>
              <a:rPr lang="fr-FR" b="1" dirty="0" err="1" smtClean="0"/>
              <a:t>Southern</a:t>
            </a:r>
            <a:r>
              <a:rPr lang="fr-FR" b="1" dirty="0" smtClean="0"/>
              <a:t> </a:t>
            </a:r>
            <a:r>
              <a:rPr lang="fr-FR" b="1" dirty="0" err="1" smtClean="0"/>
              <a:t>ocean</a:t>
            </a:r>
            <a:r>
              <a:rPr lang="fr-FR" b="1" dirty="0" smtClean="0"/>
              <a:t> Data</a:t>
            </a:r>
            <a:endParaRPr lang="fr-FR" b="1" dirty="0"/>
          </a:p>
        </p:txBody>
      </p:sp>
      <p:pic>
        <p:nvPicPr>
          <p:cNvPr id="5" name="Image 4"/>
          <p:cNvPicPr>
            <a:picLocks noChangeAspect="1"/>
          </p:cNvPicPr>
          <p:nvPr/>
        </p:nvPicPr>
        <p:blipFill>
          <a:blip r:embed="rId2"/>
          <a:stretch>
            <a:fillRect/>
          </a:stretch>
        </p:blipFill>
        <p:spPr>
          <a:xfrm>
            <a:off x="7428790" y="97861"/>
            <a:ext cx="4510595" cy="2912039"/>
          </a:xfrm>
          <a:prstGeom prst="rect">
            <a:avLst/>
          </a:prstGeom>
        </p:spPr>
      </p:pic>
      <p:sp>
        <p:nvSpPr>
          <p:cNvPr id="6" name="Rectangle 5"/>
          <p:cNvSpPr/>
          <p:nvPr/>
        </p:nvSpPr>
        <p:spPr>
          <a:xfrm>
            <a:off x="368300" y="776744"/>
            <a:ext cx="6096000" cy="5909310"/>
          </a:xfrm>
          <a:prstGeom prst="rect">
            <a:avLst/>
          </a:prstGeom>
        </p:spPr>
        <p:txBody>
          <a:bodyPr>
            <a:spAutoFit/>
          </a:bodyPr>
          <a:lstStyle/>
          <a:p>
            <a:r>
              <a:rPr lang="en-US" b="0" i="0" u="none" strike="noStrike" baseline="0" dirty="0" smtClean="0">
                <a:solidFill>
                  <a:srgbClr val="000000"/>
                </a:solidFill>
                <a:latin typeface="Calibri" panose="020F0502020204030204" pitchFamily="34" charset="0"/>
              </a:rPr>
              <a:t>The instrumentation of southern elephant seals with satellite-linked CTD tags has offered unique temporal and spatial coverage of the Southern Oceans since 2004. This includes extensive data from the Antarctic continental slope and shelf regions during the winter months, which is outside the conventional areas of Argo autonomous floats and ship-based studies. This landmark dataset of around 75,000 temperature and salinity profiles from 20–140 °E, concentrated on the sector between the Kerguelen Islands and </a:t>
            </a:r>
            <a:r>
              <a:rPr lang="en-US" b="0" i="0" u="none" strike="noStrike" baseline="0" dirty="0" err="1" smtClean="0">
                <a:solidFill>
                  <a:srgbClr val="000000"/>
                </a:solidFill>
                <a:latin typeface="Calibri" panose="020F0502020204030204" pitchFamily="34" charset="0"/>
              </a:rPr>
              <a:t>Prydz</a:t>
            </a:r>
            <a:r>
              <a:rPr lang="en-US" b="0" i="0" u="none" strike="noStrike" baseline="0" dirty="0" smtClean="0">
                <a:solidFill>
                  <a:srgbClr val="000000"/>
                </a:solidFill>
                <a:latin typeface="Calibri" panose="020F0502020204030204" pitchFamily="34" charset="0"/>
              </a:rPr>
              <a:t> Bay, continues to grow through the coordinated efforts of French and Australian marine research teams. The seal data (</a:t>
            </a:r>
            <a:r>
              <a:rPr lang="en-US" b="1" i="0" u="none" strike="noStrike" baseline="0" dirty="0" smtClean="0">
                <a:solidFill>
                  <a:srgbClr val="000000"/>
                </a:solidFill>
                <a:latin typeface="Times New Roman" panose="02020603050405020304" pitchFamily="18" charset="0"/>
              </a:rPr>
              <a:t>MEOP-CTD in-situ data collection) </a:t>
            </a:r>
            <a:r>
              <a:rPr lang="en-US" b="0" i="0" u="none" strike="noStrike" baseline="0" dirty="0" smtClean="0">
                <a:solidFill>
                  <a:srgbClr val="000000"/>
                </a:solidFill>
                <a:latin typeface="Calibri" panose="020F0502020204030204" pitchFamily="34" charset="0"/>
              </a:rPr>
              <a:t>are quality controlled and calibrated using delayed-mode techniques involving comparisons with other existing profiles as well as cross-comparisons similar to established protocols within the Argo community, with a resulting accuracy of ±0.03 °C in temperature and ±0.05 in salinity or better. </a:t>
            </a:r>
          </a:p>
          <a:p>
            <a:endParaRPr lang="en-US" dirty="0">
              <a:solidFill>
                <a:srgbClr val="000000"/>
              </a:solidFill>
              <a:latin typeface="Calibri" panose="020F0502020204030204" pitchFamily="34" charset="0"/>
            </a:endParaRPr>
          </a:p>
          <a:p>
            <a:r>
              <a:rPr lang="en-US" b="0" i="0" u="none" strike="noStrike" baseline="0" dirty="0" smtClean="0">
                <a:solidFill>
                  <a:srgbClr val="000000"/>
                </a:solidFill>
                <a:latin typeface="Calibri" panose="020F0502020204030204" pitchFamily="34" charset="0"/>
              </a:rPr>
              <a:t>The seal SSS dataset is </a:t>
            </a:r>
            <a:r>
              <a:rPr lang="en-US" b="0" i="0" u="none" strike="noStrike" baseline="0" dirty="0" err="1" smtClean="0">
                <a:solidFill>
                  <a:srgbClr val="000000"/>
                </a:solidFill>
                <a:latin typeface="Calibri" panose="020F0502020204030204" pitchFamily="34" charset="0"/>
              </a:rPr>
              <a:t>acessible</a:t>
            </a:r>
            <a:r>
              <a:rPr lang="en-US" b="0" i="0" u="none" strike="noStrike" baseline="0" dirty="0" smtClean="0">
                <a:solidFill>
                  <a:srgbClr val="000000"/>
                </a:solidFill>
                <a:latin typeface="Calibri" panose="020F0502020204030204" pitchFamily="34" charset="0"/>
              </a:rPr>
              <a:t> at the Coriolis data center (</a:t>
            </a:r>
            <a:r>
              <a:rPr lang="en-US" b="0" i="0" u="none" strike="noStrike" baseline="0" dirty="0" smtClean="0">
                <a:solidFill>
                  <a:srgbClr val="000000"/>
                </a:solidFill>
                <a:latin typeface="Calibri" panose="020F0502020204030204" pitchFamily="34" charset="0"/>
                <a:hlinkClick r:id="rId3"/>
              </a:rPr>
              <a:t>http://www.coriolis.eu.org/Observing-the-Ocean/Marine-Mammals</a:t>
            </a:r>
            <a:r>
              <a:rPr lang="en-US" b="0" i="0" u="none" strike="noStrike" baseline="0" dirty="0" smtClean="0">
                <a:solidFill>
                  <a:srgbClr val="000000"/>
                </a:solidFill>
                <a:latin typeface="Calibri" panose="020F0502020204030204" pitchFamily="34" charset="0"/>
              </a:rPr>
              <a:t>). </a:t>
            </a:r>
            <a:endParaRPr lang="fr-FR"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24" y="3225800"/>
            <a:ext cx="4801521" cy="3602140"/>
          </a:xfrm>
          <a:prstGeom prst="rect">
            <a:avLst/>
          </a:prstGeom>
        </p:spPr>
      </p:pic>
    </p:spTree>
    <p:extLst>
      <p:ext uri="{BB962C8B-B14F-4D97-AF65-F5344CB8AC3E}">
        <p14:creationId xmlns:p14="http://schemas.microsoft.com/office/powerpoint/2010/main" val="4214736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10515600" cy="1325563"/>
          </a:xfrm>
        </p:spPr>
        <p:txBody>
          <a:bodyPr/>
          <a:lstStyle/>
          <a:p>
            <a:r>
              <a:rPr lang="fr-FR" dirty="0" smtClean="0"/>
              <a:t>TSG, Drifter &amp; </a:t>
            </a:r>
            <a:r>
              <a:rPr lang="fr-FR" dirty="0" err="1" smtClean="0"/>
              <a:t>Sea</a:t>
            </a:r>
            <a:r>
              <a:rPr lang="fr-FR" dirty="0" smtClean="0"/>
              <a:t> </a:t>
            </a:r>
            <a:r>
              <a:rPr lang="fr-FR" dirty="0" err="1" smtClean="0"/>
              <a:t>Seals</a:t>
            </a:r>
            <a:r>
              <a:rPr lang="fr-FR" dirty="0" smtClean="0"/>
              <a:t> data </a:t>
            </a:r>
            <a:r>
              <a:rPr lang="fr-FR" dirty="0" err="1" smtClean="0"/>
              <a:t>processing</a:t>
            </a:r>
            <a:endParaRPr lang="fr-FR" dirty="0"/>
          </a:p>
        </p:txBody>
      </p:sp>
      <p:sp>
        <p:nvSpPr>
          <p:cNvPr id="3" name="Espace réservé du contenu 2"/>
          <p:cNvSpPr>
            <a:spLocks noGrp="1"/>
          </p:cNvSpPr>
          <p:nvPr>
            <p:ph idx="1"/>
          </p:nvPr>
        </p:nvSpPr>
        <p:spPr>
          <a:xfrm>
            <a:off x="275040" y="1325563"/>
            <a:ext cx="11485160" cy="4351338"/>
          </a:xfrm>
        </p:spPr>
        <p:txBody>
          <a:bodyPr>
            <a:normAutofit fontScale="92500" lnSpcReduction="20000"/>
          </a:bodyPr>
          <a:lstStyle/>
          <a:p>
            <a:r>
              <a:rPr lang="fr-FR" u="sng" dirty="0" err="1" smtClean="0"/>
              <a:t>Processings</a:t>
            </a:r>
            <a:r>
              <a:rPr lang="fr-FR" u="sng" dirty="0" smtClean="0"/>
              <a:t>:</a:t>
            </a:r>
          </a:p>
          <a:p>
            <a:pPr marL="0" indent="0">
              <a:buNone/>
            </a:pPr>
            <a:r>
              <a:rPr lang="fr-FR" dirty="0" err="1" smtClean="0"/>
              <a:t>We</a:t>
            </a:r>
            <a:r>
              <a:rPr lang="fr-FR" dirty="0" smtClean="0"/>
              <a:t> </a:t>
            </a:r>
            <a:r>
              <a:rPr lang="fr-FR" dirty="0" err="1" smtClean="0"/>
              <a:t>spatially</a:t>
            </a:r>
            <a:r>
              <a:rPr lang="fr-FR" dirty="0" smtClean="0"/>
              <a:t> </a:t>
            </a:r>
            <a:r>
              <a:rPr lang="fr-FR" dirty="0" err="1" smtClean="0"/>
              <a:t>average</a:t>
            </a:r>
            <a:r>
              <a:rPr lang="fr-FR" dirty="0" smtClean="0"/>
              <a:t> the 1 mn TSG/Drifter data records at the L2 –L4 SSS </a:t>
            </a:r>
            <a:r>
              <a:rPr lang="fr-FR" dirty="0" err="1" smtClean="0"/>
              <a:t>product</a:t>
            </a:r>
            <a:r>
              <a:rPr lang="fr-FR" dirty="0" smtClean="0"/>
              <a:t> spatial </a:t>
            </a:r>
            <a:r>
              <a:rPr lang="fr-FR" dirty="0" err="1" smtClean="0"/>
              <a:t>resolution</a:t>
            </a:r>
            <a:r>
              <a:rPr lang="fr-FR" dirty="0" smtClean="0"/>
              <a:t>:</a:t>
            </a:r>
          </a:p>
          <a:p>
            <a:pPr marL="0" indent="0">
              <a:buNone/>
            </a:pPr>
            <a:r>
              <a:rPr lang="fr-FR" dirty="0" smtClean="0"/>
              <a:t>2 </a:t>
            </a:r>
            <a:r>
              <a:rPr lang="fr-FR" dirty="0" err="1" smtClean="0"/>
              <a:t>choices</a:t>
            </a:r>
            <a:r>
              <a:rPr lang="fr-FR" dirty="0" smtClean="0"/>
              <a:t>: </a:t>
            </a:r>
            <a:r>
              <a:rPr lang="fr-FR" dirty="0" err="1" smtClean="0"/>
              <a:t>either</a:t>
            </a:r>
            <a:r>
              <a:rPr lang="fr-FR" dirty="0" smtClean="0"/>
              <a:t> </a:t>
            </a:r>
          </a:p>
          <a:p>
            <a:pPr>
              <a:buFont typeface="Wingdings" panose="05000000000000000000" pitchFamily="2" charset="2"/>
              <a:buChar char="q"/>
            </a:pPr>
            <a:r>
              <a:rPr lang="fr-FR" dirty="0" smtClean="0"/>
              <a:t>one TSG/Drifter value </a:t>
            </a:r>
            <a:r>
              <a:rPr lang="fr-FR" dirty="0" err="1" smtClean="0"/>
              <a:t>is</a:t>
            </a:r>
            <a:r>
              <a:rPr lang="fr-FR" dirty="0" smtClean="0"/>
              <a:t> </a:t>
            </a:r>
            <a:r>
              <a:rPr lang="fr-FR" dirty="0" err="1" smtClean="0"/>
              <a:t>evaluated</a:t>
            </a:r>
            <a:r>
              <a:rPr lang="fr-FR" dirty="0" smtClean="0"/>
              <a:t> per satellite </a:t>
            </a:r>
            <a:r>
              <a:rPr lang="fr-FR" dirty="0" err="1" smtClean="0"/>
              <a:t>product</a:t>
            </a:r>
            <a:r>
              <a:rPr lang="fr-FR" dirty="0" smtClean="0"/>
              <a:t> pixel (</a:t>
            </a:r>
            <a:r>
              <a:rPr lang="fr-FR" dirty="0" err="1" smtClean="0"/>
              <a:t>averaged</a:t>
            </a:r>
            <a:r>
              <a:rPr lang="fr-FR" dirty="0" smtClean="0"/>
              <a:t> </a:t>
            </a:r>
            <a:r>
              <a:rPr lang="fr-FR" dirty="0" err="1" smtClean="0"/>
              <a:t>within</a:t>
            </a:r>
            <a:r>
              <a:rPr lang="fr-FR" dirty="0" smtClean="0"/>
              <a:t> R/2 </a:t>
            </a:r>
            <a:r>
              <a:rPr lang="fr-FR" dirty="0" err="1" smtClean="0"/>
              <a:t>around</a:t>
            </a:r>
            <a:r>
              <a:rPr lang="fr-FR" dirty="0" smtClean="0"/>
              <a:t> the </a:t>
            </a:r>
            <a:r>
              <a:rPr lang="fr-FR" dirty="0" err="1" smtClean="0"/>
              <a:t>sat</a:t>
            </a:r>
            <a:r>
              <a:rPr lang="fr-FR" dirty="0" smtClean="0"/>
              <a:t> pixel center)</a:t>
            </a:r>
          </a:p>
          <a:p>
            <a:pPr marL="0" indent="0">
              <a:buNone/>
            </a:pPr>
            <a:r>
              <a:rPr lang="fr-FR" dirty="0"/>
              <a:t> </a:t>
            </a:r>
            <a:r>
              <a:rPr lang="fr-FR" dirty="0" smtClean="0"/>
              <a:t>                         or/and   </a:t>
            </a:r>
          </a:p>
          <a:p>
            <a:pPr>
              <a:buFont typeface="Wingdings" panose="05000000000000000000" pitchFamily="2" charset="2"/>
              <a:buChar char="q"/>
            </a:pPr>
            <a:r>
              <a:rPr lang="fr-FR" dirty="0" err="1" smtClean="0"/>
              <a:t>using</a:t>
            </a:r>
            <a:r>
              <a:rPr lang="fr-FR" dirty="0" smtClean="0"/>
              <a:t> a running (R/2) </a:t>
            </a:r>
            <a:r>
              <a:rPr lang="fr-FR" dirty="0" err="1" smtClean="0"/>
              <a:t>averaging</a:t>
            </a:r>
            <a:r>
              <a:rPr lang="fr-FR" dirty="0" smtClean="0"/>
              <a:t> </a:t>
            </a:r>
            <a:r>
              <a:rPr lang="fr-FR" dirty="0" err="1" smtClean="0"/>
              <a:t>window</a:t>
            </a:r>
            <a:r>
              <a:rPr lang="fr-FR" dirty="0" smtClean="0"/>
              <a:t> to </a:t>
            </a:r>
            <a:r>
              <a:rPr lang="fr-FR" dirty="0" err="1" smtClean="0"/>
              <a:t>determined</a:t>
            </a:r>
            <a:r>
              <a:rPr lang="fr-FR" dirty="0" smtClean="0"/>
              <a:t> a </a:t>
            </a:r>
            <a:r>
              <a:rPr lang="fr-FR" dirty="0" err="1" smtClean="0"/>
              <a:t>smoothed</a:t>
            </a:r>
            <a:r>
              <a:rPr lang="fr-FR" dirty="0" smtClean="0"/>
              <a:t> TSG data but </a:t>
            </a:r>
            <a:r>
              <a:rPr lang="fr-FR" dirty="0" err="1" smtClean="0"/>
              <a:t>sampled</a:t>
            </a:r>
            <a:r>
              <a:rPr lang="fr-FR" dirty="0" smtClean="0"/>
              <a:t> at high </a:t>
            </a:r>
            <a:r>
              <a:rPr lang="fr-FR" dirty="0" err="1" smtClean="0"/>
              <a:t>res</a:t>
            </a:r>
            <a:r>
              <a:rPr lang="fr-FR" dirty="0" smtClean="0"/>
              <a:t> (1 mn </a:t>
            </a:r>
            <a:r>
              <a:rPr lang="fr-FR" dirty="0" err="1" smtClean="0"/>
              <a:t>intervals</a:t>
            </a:r>
            <a:r>
              <a:rPr lang="fr-FR" dirty="0" smtClean="0"/>
              <a:t>)</a:t>
            </a:r>
          </a:p>
          <a:p>
            <a:pPr marL="0" indent="0">
              <a:buNone/>
            </a:pPr>
            <a:r>
              <a:rPr lang="fr-FR" dirty="0" smtClean="0"/>
              <a:t>			or</a:t>
            </a:r>
          </a:p>
          <a:p>
            <a:pPr>
              <a:buFont typeface="Wingdings" panose="05000000000000000000" pitchFamily="2" charset="2"/>
              <a:buChar char="q"/>
            </a:pPr>
            <a:r>
              <a:rPr lang="fr-FR" dirty="0" err="1" smtClean="0"/>
              <a:t>both</a:t>
            </a:r>
            <a:endParaRPr lang="fr-FR" dirty="0"/>
          </a:p>
        </p:txBody>
      </p:sp>
    </p:spTree>
    <p:extLst>
      <p:ext uri="{BB962C8B-B14F-4D97-AF65-F5344CB8AC3E}">
        <p14:creationId xmlns:p14="http://schemas.microsoft.com/office/powerpoint/2010/main" val="207321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360807" y="269838"/>
            <a:ext cx="2783891" cy="70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dirty="0" err="1" smtClean="0"/>
              <a:t>Outline</a:t>
            </a:r>
            <a:endParaRPr lang="fr-FR" dirty="0"/>
          </a:p>
        </p:txBody>
      </p:sp>
      <p:sp>
        <p:nvSpPr>
          <p:cNvPr id="4" name="Rectangle 3"/>
          <p:cNvSpPr/>
          <p:nvPr/>
        </p:nvSpPr>
        <p:spPr>
          <a:xfrm>
            <a:off x="297710" y="1166290"/>
            <a:ext cx="11894290" cy="4801314"/>
          </a:xfrm>
          <a:prstGeom prst="rect">
            <a:avLst/>
          </a:prstGeom>
        </p:spPr>
        <p:txBody>
          <a:bodyPr wrap="square">
            <a:spAutoFit/>
          </a:bodyPr>
          <a:lstStyle/>
          <a:p>
            <a:r>
              <a:rPr lang="fr-FR" sz="3200" b="1" u="sng" dirty="0"/>
              <a:t>3. </a:t>
            </a:r>
            <a:r>
              <a:rPr lang="fr-FR" sz="3200" b="1" u="sng" dirty="0" err="1"/>
              <a:t>Definition</a:t>
            </a:r>
            <a:r>
              <a:rPr lang="fr-FR" sz="3200" b="1" u="sng" dirty="0"/>
              <a:t> of the Analyses/</a:t>
            </a:r>
            <a:r>
              <a:rPr lang="fr-FR" sz="3200" b="1" u="sng" dirty="0" err="1"/>
              <a:t>Processing</a:t>
            </a:r>
            <a:r>
              <a:rPr lang="fr-FR" sz="3200" b="1" u="sng" dirty="0"/>
              <a:t> to </a:t>
            </a:r>
            <a:r>
              <a:rPr lang="fr-FR" sz="3200" b="1" u="sng" dirty="0" err="1"/>
              <a:t>be</a:t>
            </a:r>
            <a:r>
              <a:rPr lang="fr-FR" sz="3200" b="1" u="sng" dirty="0"/>
              <a:t> </a:t>
            </a:r>
            <a:r>
              <a:rPr lang="fr-FR" sz="3200" b="1" u="sng" dirty="0" err="1"/>
              <a:t>implemented</a:t>
            </a:r>
            <a:endParaRPr lang="fr-FR" sz="3200" b="1" u="sng" dirty="0"/>
          </a:p>
          <a:p>
            <a:endParaRPr lang="fr-FR" sz="3200" dirty="0"/>
          </a:p>
          <a:p>
            <a:r>
              <a:rPr lang="fr-FR" sz="3200" dirty="0"/>
              <a:t>        13:45-14:30: </a:t>
            </a:r>
            <a:r>
              <a:rPr lang="fr-FR" sz="3200" b="1" dirty="0"/>
              <a:t>3.1 </a:t>
            </a:r>
            <a:r>
              <a:rPr lang="fr-FR" sz="3200" b="1" dirty="0" err="1"/>
              <a:t>Presentation</a:t>
            </a:r>
            <a:r>
              <a:rPr lang="fr-FR" sz="3200" b="1" dirty="0"/>
              <a:t> of </a:t>
            </a:r>
            <a:r>
              <a:rPr lang="fr-FR" sz="3200" b="1" dirty="0" err="1"/>
              <a:t>proposed</a:t>
            </a:r>
            <a:r>
              <a:rPr lang="fr-FR" sz="3200" b="1" dirty="0"/>
              <a:t> Analyses/</a:t>
            </a:r>
            <a:r>
              <a:rPr lang="fr-FR" sz="3200" b="1" dirty="0" err="1"/>
              <a:t>processing</a:t>
            </a:r>
            <a:r>
              <a:rPr lang="fr-FR" sz="3200" b="1" dirty="0"/>
              <a:t> </a:t>
            </a:r>
            <a:r>
              <a:rPr lang="fr-FR" sz="3200" b="1" dirty="0" smtClean="0"/>
              <a:t>					(</a:t>
            </a:r>
            <a:r>
              <a:rPr lang="fr-FR" sz="3200" b="1" dirty="0"/>
              <a:t>N. </a:t>
            </a:r>
            <a:r>
              <a:rPr lang="fr-FR" sz="3200" b="1" dirty="0" err="1"/>
              <a:t>Reul</a:t>
            </a:r>
            <a:r>
              <a:rPr lang="fr-FR" sz="3200" b="1" dirty="0"/>
              <a:t>) </a:t>
            </a:r>
          </a:p>
          <a:p>
            <a:endParaRPr lang="fr-FR" sz="3200" dirty="0"/>
          </a:p>
          <a:p>
            <a:pPr marL="457200" indent="-457200">
              <a:buFont typeface="Wingdings" panose="05000000000000000000" pitchFamily="2" charset="2"/>
              <a:buChar char="q"/>
            </a:pPr>
            <a:r>
              <a:rPr lang="fr-FR" sz="3200" dirty="0" smtClean="0"/>
              <a:t>The SMOS </a:t>
            </a:r>
            <a:r>
              <a:rPr lang="fr-FR" sz="3200" dirty="0" err="1" smtClean="0"/>
              <a:t>Level</a:t>
            </a:r>
            <a:r>
              <a:rPr lang="fr-FR" sz="3200" dirty="0" smtClean="0"/>
              <a:t> 2 SSS Validation </a:t>
            </a:r>
            <a:r>
              <a:rPr lang="fr-FR" sz="3200" dirty="0" err="1" smtClean="0"/>
              <a:t>protocol</a:t>
            </a:r>
            <a:endParaRPr lang="fr-FR" sz="3200" dirty="0" smtClean="0"/>
          </a:p>
          <a:p>
            <a:pPr marL="457200" indent="-457200">
              <a:buFont typeface="Wingdings" panose="05000000000000000000" pitchFamily="2" charset="2"/>
              <a:buChar char="q"/>
            </a:pPr>
            <a:r>
              <a:rPr lang="fr-FR" sz="3200" dirty="0" smtClean="0"/>
              <a:t>The </a:t>
            </a:r>
            <a:r>
              <a:rPr lang="fr-FR" sz="3200" dirty="0"/>
              <a:t>Satellite/In situ Match-Up </a:t>
            </a:r>
            <a:r>
              <a:rPr lang="fr-FR" sz="3200" dirty="0" err="1"/>
              <a:t>Database</a:t>
            </a:r>
            <a:r>
              <a:rPr lang="fr-FR" sz="3200" dirty="0"/>
              <a:t> production</a:t>
            </a:r>
          </a:p>
          <a:p>
            <a:pPr marL="457200" indent="-457200">
              <a:buFont typeface="Wingdings" panose="05000000000000000000" pitchFamily="2" charset="2"/>
              <a:buChar char="q"/>
            </a:pPr>
            <a:r>
              <a:rPr lang="fr-FR" sz="3200" dirty="0" smtClean="0"/>
              <a:t>Product </a:t>
            </a:r>
            <a:r>
              <a:rPr lang="fr-FR" sz="3200" dirty="0"/>
              <a:t>inter-</a:t>
            </a:r>
            <a:r>
              <a:rPr lang="fr-FR" sz="3200" dirty="0" err="1"/>
              <a:t>comparison</a:t>
            </a:r>
            <a:r>
              <a:rPr lang="fr-FR" sz="3200" dirty="0"/>
              <a:t> </a:t>
            </a:r>
            <a:r>
              <a:rPr lang="fr-FR" sz="3200" dirty="0" err="1"/>
              <a:t>Metrics</a:t>
            </a:r>
            <a:endParaRPr lang="fr-FR" sz="3200" dirty="0"/>
          </a:p>
          <a:p>
            <a:pPr marL="457200" indent="-457200">
              <a:buFont typeface="Wingdings" panose="05000000000000000000" pitchFamily="2" charset="2"/>
              <a:buChar char="q"/>
            </a:pPr>
            <a:r>
              <a:rPr lang="fr-FR" sz="3200" dirty="0" err="1" smtClean="0"/>
              <a:t>Enhanced</a:t>
            </a:r>
            <a:r>
              <a:rPr lang="fr-FR" sz="3200" dirty="0" smtClean="0"/>
              <a:t> </a:t>
            </a:r>
            <a:r>
              <a:rPr lang="fr-FR" sz="3200" dirty="0"/>
              <a:t>Validation </a:t>
            </a:r>
            <a:r>
              <a:rPr lang="fr-FR" sz="3200" dirty="0" err="1"/>
              <a:t>Protocols</a:t>
            </a:r>
            <a:r>
              <a:rPr lang="fr-FR" sz="3200" dirty="0"/>
              <a:t> &amp; </a:t>
            </a:r>
            <a:r>
              <a:rPr lang="fr-FR" sz="3200" dirty="0" err="1"/>
              <a:t>Metrics</a:t>
            </a:r>
            <a:endParaRPr lang="fr-FR" sz="3200" dirty="0"/>
          </a:p>
          <a:p>
            <a:endParaRPr lang="fr-FR" dirty="0"/>
          </a:p>
        </p:txBody>
      </p:sp>
    </p:spTree>
    <p:extLst>
      <p:ext uri="{BB962C8B-B14F-4D97-AF65-F5344CB8AC3E}">
        <p14:creationId xmlns:p14="http://schemas.microsoft.com/office/powerpoint/2010/main" val="2974117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0737" y="-381000"/>
            <a:ext cx="10515600" cy="1325563"/>
          </a:xfrm>
        </p:spPr>
        <p:txBody>
          <a:bodyPr/>
          <a:lstStyle/>
          <a:p>
            <a:r>
              <a:rPr lang="fr-FR" dirty="0" smtClean="0"/>
              <a:t>TSG, Drifter &amp; </a:t>
            </a:r>
            <a:r>
              <a:rPr lang="fr-FR" dirty="0" err="1" smtClean="0"/>
              <a:t>Sea</a:t>
            </a:r>
            <a:r>
              <a:rPr lang="fr-FR" dirty="0" smtClean="0"/>
              <a:t> </a:t>
            </a:r>
            <a:r>
              <a:rPr lang="fr-FR" dirty="0" err="1" smtClean="0"/>
              <a:t>Seals</a:t>
            </a:r>
            <a:r>
              <a:rPr lang="fr-FR" dirty="0" smtClean="0"/>
              <a:t> Match-Up files</a:t>
            </a:r>
            <a:endParaRPr lang="fr-FR" dirty="0"/>
          </a:p>
        </p:txBody>
      </p:sp>
      <p:sp>
        <p:nvSpPr>
          <p:cNvPr id="3" name="Espace réservé du contenu 2"/>
          <p:cNvSpPr>
            <a:spLocks noGrp="1"/>
          </p:cNvSpPr>
          <p:nvPr>
            <p:ph idx="1"/>
          </p:nvPr>
        </p:nvSpPr>
        <p:spPr>
          <a:xfrm>
            <a:off x="158655" y="573881"/>
            <a:ext cx="11080845" cy="4743948"/>
          </a:xfrm>
        </p:spPr>
        <p:txBody>
          <a:bodyPr>
            <a:noAutofit/>
          </a:bodyPr>
          <a:lstStyle/>
          <a:p>
            <a:pPr marL="0" indent="0">
              <a:buNone/>
            </a:pPr>
            <a:r>
              <a:rPr lang="en-US" sz="1600" b="1" dirty="0" smtClean="0"/>
              <a:t>TSG Match-Up </a:t>
            </a:r>
            <a:r>
              <a:rPr lang="en-US" sz="1600" b="1" dirty="0"/>
              <a:t>database files </a:t>
            </a:r>
            <a:r>
              <a:rPr lang="en-US" sz="1600" b="1" dirty="0" smtClean="0"/>
              <a:t>will contain </a:t>
            </a:r>
            <a:r>
              <a:rPr lang="en-US" sz="1600" b="1" dirty="0"/>
              <a:t>the following </a:t>
            </a:r>
            <a:r>
              <a:rPr lang="en-US" sz="1600" b="1" dirty="0" smtClean="0"/>
              <a:t>information (replaced TSG by drifters or Sea seals for the 2 others MDB data files):</a:t>
            </a:r>
            <a:endParaRPr lang="fr-FR" sz="1600" b="1" dirty="0"/>
          </a:p>
          <a:p>
            <a:r>
              <a:rPr lang="en-US" sz="1400" dirty="0"/>
              <a:t>-latitude of the location where the co-localized SMOS/TSG data were acquired,</a:t>
            </a:r>
            <a:endParaRPr lang="fr-FR" sz="1400" dirty="0"/>
          </a:p>
          <a:p>
            <a:r>
              <a:rPr lang="en-US" sz="1400" dirty="0"/>
              <a:t>-longitude of the location the co-localized SMOS/TSG data were acquired,</a:t>
            </a:r>
            <a:endParaRPr lang="fr-FR" sz="1400" dirty="0"/>
          </a:p>
          <a:p>
            <a:r>
              <a:rPr lang="en-US" sz="1400" dirty="0"/>
              <a:t>-date at which TSG data were acquired,</a:t>
            </a:r>
            <a:endParaRPr lang="fr-FR" sz="1400" dirty="0"/>
          </a:p>
          <a:p>
            <a:r>
              <a:rPr lang="en-US" sz="1400" dirty="0"/>
              <a:t>-</a:t>
            </a:r>
            <a:r>
              <a:rPr lang="en-US" sz="1400" dirty="0" err="1"/>
              <a:t>sss</a:t>
            </a:r>
            <a:r>
              <a:rPr lang="en-GB" sz="1400" dirty="0"/>
              <a:t> measured by TSG (the upper in the upper 10 m),</a:t>
            </a:r>
            <a:endParaRPr lang="fr-FR" sz="1400" dirty="0"/>
          </a:p>
          <a:p>
            <a:r>
              <a:rPr lang="en-US" sz="1400" dirty="0"/>
              <a:t>-</a:t>
            </a:r>
            <a:r>
              <a:rPr lang="en-US" sz="1400" dirty="0" err="1"/>
              <a:t>sst</a:t>
            </a:r>
            <a:r>
              <a:rPr lang="en-US" sz="1400" dirty="0"/>
              <a:t>  measured by  TSG </a:t>
            </a:r>
            <a:r>
              <a:rPr lang="en-GB" sz="1400" dirty="0"/>
              <a:t>(the upper in the upper 10 m),</a:t>
            </a:r>
            <a:endParaRPr lang="fr-FR" sz="1400" dirty="0"/>
          </a:p>
          <a:p>
            <a:r>
              <a:rPr lang="en-GB" sz="1400" dirty="0"/>
              <a:t>-spatially filtered TSG SSS data, using a running median filter of </a:t>
            </a:r>
            <a:r>
              <a:rPr lang="en-GB" sz="1400" dirty="0" smtClean="0"/>
              <a:t>R/2 km </a:t>
            </a:r>
            <a:r>
              <a:rPr lang="en-GB" sz="1400" dirty="0"/>
              <a:t>half-width</a:t>
            </a:r>
            <a:r>
              <a:rPr lang="en-GB" sz="1400" dirty="0" smtClean="0"/>
              <a:t>, where R is spatial resolution of satellite SSS product</a:t>
            </a:r>
            <a:endParaRPr lang="fr-FR" sz="1400" dirty="0"/>
          </a:p>
          <a:p>
            <a:r>
              <a:rPr lang="en-GB" sz="1400" dirty="0"/>
              <a:t>-spatially TSG SST data, using a running median filter of </a:t>
            </a:r>
            <a:r>
              <a:rPr lang="en-GB" sz="1400" dirty="0" smtClean="0"/>
              <a:t>R/2 km </a:t>
            </a:r>
            <a:r>
              <a:rPr lang="en-GB" sz="1400" dirty="0"/>
              <a:t>half-width,</a:t>
            </a:r>
            <a:endParaRPr lang="fr-FR" sz="1400" dirty="0"/>
          </a:p>
          <a:p>
            <a:r>
              <a:rPr lang="en-US" sz="1400" dirty="0"/>
              <a:t>-depth of the TSG intake at which SSS &amp; SST measurements are conducted,</a:t>
            </a:r>
            <a:endParaRPr lang="fr-FR" sz="1400" dirty="0"/>
          </a:p>
          <a:p>
            <a:r>
              <a:rPr lang="en-US" sz="1400" dirty="0"/>
              <a:t>-  platform number,</a:t>
            </a:r>
            <a:endParaRPr lang="fr-FR" sz="1400" dirty="0"/>
          </a:p>
          <a:p>
            <a:r>
              <a:rPr lang="en-US" sz="1400" dirty="0"/>
              <a:t>- </a:t>
            </a:r>
            <a:r>
              <a:rPr lang="en-US" sz="1400" dirty="0" smtClean="0"/>
              <a:t>ship </a:t>
            </a:r>
            <a:r>
              <a:rPr lang="en-US" sz="1400" dirty="0"/>
              <a:t>call sign,</a:t>
            </a:r>
            <a:endParaRPr lang="fr-FR" sz="1400" dirty="0"/>
          </a:p>
          <a:p>
            <a:r>
              <a:rPr lang="en-US" sz="1400" dirty="0"/>
              <a:t>- Rain </a:t>
            </a:r>
            <a:r>
              <a:rPr lang="en-US" sz="1400" dirty="0" smtClean="0"/>
              <a:t>at  TSG  </a:t>
            </a:r>
            <a:r>
              <a:rPr lang="en-US" sz="1400" dirty="0"/>
              <a:t>location and date,</a:t>
            </a:r>
            <a:endParaRPr lang="fr-FR" sz="1400" dirty="0"/>
          </a:p>
          <a:p>
            <a:r>
              <a:rPr lang="en-US" sz="1400" dirty="0"/>
              <a:t>- 7days -long time series of the 3-hourly rain data </a:t>
            </a:r>
            <a:r>
              <a:rPr lang="en-US" sz="1400" dirty="0" err="1" smtClean="0"/>
              <a:t>colocated</a:t>
            </a:r>
            <a:r>
              <a:rPr lang="en-US" sz="1400" dirty="0" smtClean="0"/>
              <a:t> </a:t>
            </a:r>
            <a:r>
              <a:rPr lang="en-US" sz="1400" dirty="0"/>
              <a:t>at  TSG location and prior to and </a:t>
            </a:r>
            <a:r>
              <a:rPr lang="en-US" sz="1400" dirty="0" err="1"/>
              <a:t>incuding</a:t>
            </a:r>
            <a:r>
              <a:rPr lang="en-US" sz="1400" dirty="0"/>
              <a:t> TSG data date,</a:t>
            </a:r>
            <a:endParaRPr lang="fr-FR" sz="1400" dirty="0"/>
          </a:p>
          <a:p>
            <a:r>
              <a:rPr lang="en-US" sz="1400" dirty="0"/>
              <a:t>-Wind speed components from ASCAT daily fields interpolated at TSG sample </a:t>
            </a:r>
            <a:r>
              <a:rPr lang="en-US" sz="1400" dirty="0" smtClean="0"/>
              <a:t>location </a:t>
            </a:r>
            <a:r>
              <a:rPr lang="en-US" sz="1400" dirty="0"/>
              <a:t>and date,</a:t>
            </a:r>
            <a:endParaRPr lang="fr-FR" sz="1400" dirty="0"/>
          </a:p>
          <a:p>
            <a:r>
              <a:rPr lang="en-US" sz="1400" dirty="0"/>
              <a:t>-7days -long time series of the Daily wind speed components from ASCAT daily fields </a:t>
            </a:r>
            <a:r>
              <a:rPr lang="en-US" sz="1400" dirty="0" err="1"/>
              <a:t>colocated</a:t>
            </a:r>
            <a:r>
              <a:rPr lang="en-US" sz="1400" dirty="0"/>
              <a:t> at TSG sample location and prior to and </a:t>
            </a:r>
            <a:r>
              <a:rPr lang="en-US" sz="1400" dirty="0" err="1"/>
              <a:t>incuding</a:t>
            </a:r>
            <a:r>
              <a:rPr lang="en-US" sz="1400" dirty="0"/>
              <a:t> TSG sample date</a:t>
            </a:r>
            <a:endParaRPr lang="fr-FR" sz="1400" dirty="0"/>
          </a:p>
          <a:p>
            <a:r>
              <a:rPr lang="en-US" sz="1400" dirty="0"/>
              <a:t>-</a:t>
            </a:r>
            <a:r>
              <a:rPr lang="en-US" sz="1400" dirty="0" smtClean="0"/>
              <a:t>Satellite </a:t>
            </a:r>
            <a:r>
              <a:rPr lang="en-US" sz="1400" dirty="0"/>
              <a:t>L4 SSS closest in space (within 0.25° radius) from TSG observation and generated during the week including the TSG SSS </a:t>
            </a:r>
            <a:r>
              <a:rPr lang="en-US" sz="1400" dirty="0" smtClean="0"/>
              <a:t>observation</a:t>
            </a:r>
          </a:p>
          <a:p>
            <a:r>
              <a:rPr lang="en-US" sz="1400" dirty="0" smtClean="0"/>
              <a:t>-providing center</a:t>
            </a:r>
            <a:endParaRPr lang="fr-FR" sz="1400" dirty="0"/>
          </a:p>
        </p:txBody>
      </p:sp>
    </p:spTree>
    <p:extLst>
      <p:ext uri="{BB962C8B-B14F-4D97-AF65-F5344CB8AC3E}">
        <p14:creationId xmlns:p14="http://schemas.microsoft.com/office/powerpoint/2010/main" val="1780831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Image 22" descr="TSG_MDB_ex1a.png"/>
          <p:cNvPicPr>
            <a:picLocks noChangeAspect="1" noChangeArrowheads="1"/>
          </p:cNvPicPr>
          <p:nvPr/>
        </p:nvPicPr>
        <p:blipFill>
          <a:blip r:embed="rId2" cstate="print">
            <a:extLst>
              <a:ext uri="{28A0092B-C50C-407E-A947-70E740481C1C}">
                <a14:useLocalDpi xmlns:a14="http://schemas.microsoft.com/office/drawing/2010/main" val="0"/>
              </a:ext>
            </a:extLst>
          </a:blip>
          <a:srcRect l="6218" r="6979" b="5415"/>
          <a:stretch>
            <a:fillRect/>
          </a:stretch>
        </p:blipFill>
        <p:spPr bwMode="auto">
          <a:xfrm>
            <a:off x="854181" y="511955"/>
            <a:ext cx="4100953" cy="3357505"/>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age 23" descr="TSG_MDB_ex2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288" y="3890130"/>
            <a:ext cx="3958846" cy="2827747"/>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 24" descr="TSG_MDB_ex3a.png"/>
          <p:cNvPicPr>
            <a:picLocks noChangeAspect="1" noChangeArrowheads="1"/>
          </p:cNvPicPr>
          <p:nvPr/>
        </p:nvPicPr>
        <p:blipFill>
          <a:blip r:embed="rId4" cstate="print">
            <a:extLst>
              <a:ext uri="{28A0092B-C50C-407E-A947-70E740481C1C}">
                <a14:useLocalDpi xmlns:a14="http://schemas.microsoft.com/office/drawing/2010/main" val="0"/>
              </a:ext>
            </a:extLst>
          </a:blip>
          <a:srcRect r="6709"/>
          <a:stretch>
            <a:fillRect/>
          </a:stretch>
        </p:blipFill>
        <p:spPr bwMode="auto">
          <a:xfrm>
            <a:off x="5335263" y="3756454"/>
            <a:ext cx="4030354" cy="3091607"/>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 25" descr="TSG_MDB_ex4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5263" y="479415"/>
            <a:ext cx="4364616" cy="3277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6"/>
          <p:cNvSpPr>
            <a:spLocks noChangeArrowheads="1"/>
          </p:cNvSpPr>
          <p:nvPr/>
        </p:nvSpPr>
        <p:spPr bwMode="auto">
          <a:xfrm>
            <a:off x="0" y="5172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7"/>
          <p:cNvSpPr>
            <a:spLocks noChangeArrowheads="1"/>
          </p:cNvSpPr>
          <p:nvPr/>
        </p:nvSpPr>
        <p:spPr bwMode="auto">
          <a:xfrm>
            <a:off x="0" y="970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Figure 6</a:t>
            </a:r>
            <a:r>
              <a:rPr kumimoji="0" lang="en-US" altLang="fr-FR"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Example of co-localized TSG SSS data and SMOS weekly SSS </a:t>
            </a:r>
            <a:r>
              <a:rPr kumimoji="0" lang="en-US" altLang="fr-F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product.</a:t>
            </a:r>
            <a:endParaRPr kumimoji="0" lang="en-US"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1433945" y="0"/>
            <a:ext cx="4435303" cy="369332"/>
          </a:xfrm>
          <a:prstGeom prst="rect">
            <a:avLst/>
          </a:prstGeom>
        </p:spPr>
        <p:txBody>
          <a:bodyPr wrap="square">
            <a:spAutoFit/>
          </a:bodyPr>
          <a:lstStyle/>
          <a:p>
            <a:r>
              <a:rPr lang="fr-FR" dirty="0" smtClean="0"/>
              <a:t>For </a:t>
            </a:r>
            <a:r>
              <a:rPr lang="fr-FR" dirty="0" err="1" smtClean="0"/>
              <a:t>each</a:t>
            </a:r>
            <a:r>
              <a:rPr lang="fr-FR" dirty="0" smtClean="0"/>
              <a:t> TSG (&amp; Drifters) </a:t>
            </a:r>
            <a:r>
              <a:rPr lang="fr-FR" dirty="0"/>
              <a:t>Match-Up files</a:t>
            </a:r>
          </a:p>
        </p:txBody>
      </p:sp>
      <p:sp>
        <p:nvSpPr>
          <p:cNvPr id="8" name="ZoneTexte 7"/>
          <p:cNvSpPr txBox="1"/>
          <p:nvPr/>
        </p:nvSpPr>
        <p:spPr>
          <a:xfrm>
            <a:off x="9927609" y="2273755"/>
            <a:ext cx="1175835" cy="369332"/>
          </a:xfrm>
          <a:prstGeom prst="rect">
            <a:avLst/>
          </a:prstGeom>
          <a:noFill/>
        </p:spPr>
        <p:txBody>
          <a:bodyPr wrap="none" rtlCol="0">
            <a:spAutoFit/>
          </a:bodyPr>
          <a:lstStyle/>
          <a:p>
            <a:r>
              <a:rPr lang="fr-FR" dirty="0" smtClean="0"/>
              <a:t>+ </a:t>
            </a:r>
            <a:r>
              <a:rPr lang="fr-FR" dirty="0" err="1" smtClean="0"/>
              <a:t>Statistics</a:t>
            </a:r>
            <a:endParaRPr lang="fr-FR" dirty="0"/>
          </a:p>
        </p:txBody>
      </p:sp>
    </p:spTree>
    <p:extLst>
      <p:ext uri="{BB962C8B-B14F-4D97-AF65-F5344CB8AC3E}">
        <p14:creationId xmlns:p14="http://schemas.microsoft.com/office/powerpoint/2010/main" val="1806205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 descr="http://www.pmel.noaa.gov/tao/oceansites/images/map_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984417"/>
            <a:ext cx="62103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 41" descr="Mooring_timeseries_exa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63116"/>
            <a:ext cx="6200775" cy="2476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18615" y="-115148"/>
            <a:ext cx="9307773" cy="318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88" tIns="152352"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fr-FR" b="1" i="0" u="none" strike="noStrike" cap="none" normalizeH="0" baseline="0" dirty="0" smtClean="0">
                <a:ln>
                  <a:noFill/>
                </a:ln>
                <a:solidFill>
                  <a:srgbClr val="800000"/>
                </a:solidFill>
                <a:effectLst/>
                <a:latin typeface="Arial" panose="020B0604020202020204" pitchFamily="34" charset="0"/>
                <a:cs typeface="Arial" panose="020B0604020202020204" pitchFamily="34" charset="0"/>
              </a:rPr>
              <a:t>The Pi-</a:t>
            </a:r>
            <a:r>
              <a:rPr kumimoji="0" lang="en-US" altLang="fr-FR" b="1" i="0" u="none" strike="noStrike" cap="none" normalizeH="0" baseline="0" dirty="0" err="1" smtClean="0">
                <a:ln>
                  <a:noFill/>
                </a:ln>
                <a:solidFill>
                  <a:srgbClr val="800000"/>
                </a:solidFill>
                <a:effectLst/>
                <a:latin typeface="Arial" panose="020B0604020202020204" pitchFamily="34" charset="0"/>
                <a:cs typeface="Arial" panose="020B0604020202020204" pitchFamily="34" charset="0"/>
              </a:rPr>
              <a:t>Mep</a:t>
            </a:r>
            <a:r>
              <a:rPr kumimoji="0" lang="en-US" altLang="fr-FR" b="1" i="0" u="none" strike="noStrike" cap="none" normalizeH="0" baseline="0" dirty="0" smtClean="0">
                <a:ln>
                  <a:noFill/>
                </a:ln>
                <a:solidFill>
                  <a:srgbClr val="800000"/>
                </a:solidFill>
                <a:effectLst/>
                <a:latin typeface="Arial" panose="020B0604020202020204" pitchFamily="34" charset="0"/>
                <a:cs typeface="Arial" panose="020B0604020202020204" pitchFamily="34" charset="0"/>
              </a:rPr>
              <a:t> Global Tropical Moored Buoy Array </a:t>
            </a:r>
            <a:r>
              <a:rPr lang="en-US" altLang="fr-FR" b="1" dirty="0">
                <a:solidFill>
                  <a:srgbClr val="800000"/>
                </a:solidFill>
                <a:latin typeface="Arial" panose="020B0604020202020204" pitchFamily="34" charset="0"/>
                <a:cs typeface="Arial" panose="020B0604020202020204" pitchFamily="34" charset="0"/>
              </a:rPr>
              <a:t>M</a:t>
            </a:r>
            <a:r>
              <a:rPr kumimoji="0" lang="en-US" altLang="fr-FR" b="1" i="0" u="none" strike="noStrike" cap="none" normalizeH="0" baseline="0" dirty="0" smtClean="0">
                <a:ln>
                  <a:noFill/>
                </a:ln>
                <a:solidFill>
                  <a:srgbClr val="800000"/>
                </a:solidFill>
                <a:effectLst/>
                <a:latin typeface="Arial" panose="020B0604020202020204" pitchFamily="34" charset="0"/>
                <a:cs typeface="Arial" panose="020B0604020202020204" pitchFamily="34" charset="0"/>
              </a:rPr>
              <a:t>DB</a:t>
            </a:r>
            <a:endParaRPr kumimoji="0" lang="fr-FR" altLang="fr-FR" b="1" i="0" u="none" strike="noStrike" cap="none" normalizeH="0" baseline="0" dirty="0" smtClean="0">
              <a:ln>
                <a:noFill/>
              </a:ln>
              <a:solidFill>
                <a:srgbClr val="8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fr-FR"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Global Tropical Moored Buoy Array is a multi-national effort to provide data in real-time for climate research and forecasting. Major components include the TAO/TRITON array in the Pacific, PIRATA in the Atlantic, and RAMA in the Indian Ocean.</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Global Tropical Moored Buoy Array is a contribution to the Global Ocean Observing System (GOOS), Global Climate Observing System (GCOS), and the Global Earth Observing System of Systems (GEOSS).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fr-FR"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a:spLocks noChangeArrowheads="1"/>
          </p:cNvSpPr>
          <p:nvPr/>
        </p:nvSpPr>
        <p:spPr bwMode="auto">
          <a:xfrm>
            <a:off x="204716" y="64565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Example of time series at TAO/TRITTON mooring (2°N,156°E) showing the daily mooring SSS (blue), the weekly mooring SSS (black) and the SMOS L4SSS.</a:t>
            </a:r>
            <a:endParaRPr kumimoji="0" lang="en-GB" altLang="fr-FR"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04716" y="2357234"/>
            <a:ext cx="6096000" cy="1200329"/>
          </a:xfrm>
          <a:prstGeom prst="rect">
            <a:avLst/>
          </a:prstGeom>
        </p:spPr>
        <p:txBody>
          <a:bodyPr>
            <a:spAutoFit/>
          </a:bodyPr>
          <a:lstStyle/>
          <a:p>
            <a:r>
              <a:rPr lang="en-US" dirty="0" smtClean="0"/>
              <a:t>Data collected within TAO/TRITON, PIRATA and RAMA comes primarily from ATLAS and TRITON moorings. These two mooring systems are functionally equivalent in terms of sensors, sample rates, and data quality.</a:t>
            </a:r>
            <a:endParaRPr lang="fr-FR" dirty="0"/>
          </a:p>
        </p:txBody>
      </p:sp>
      <p:sp>
        <p:nvSpPr>
          <p:cNvPr id="3" name="Rectangle 2"/>
          <p:cNvSpPr/>
          <p:nvPr/>
        </p:nvSpPr>
        <p:spPr>
          <a:xfrm>
            <a:off x="204716" y="4005982"/>
            <a:ext cx="6096000" cy="923330"/>
          </a:xfrm>
          <a:prstGeom prst="rect">
            <a:avLst/>
          </a:prstGeom>
        </p:spPr>
        <p:txBody>
          <a:bodyPr>
            <a:spAutoFit/>
          </a:bodyPr>
          <a:lstStyle/>
          <a:p>
            <a:r>
              <a:rPr lang="en-US" dirty="0" smtClean="0"/>
              <a:t>We will select data measured at 1 meter depth and standard quality (pre-</a:t>
            </a:r>
            <a:r>
              <a:rPr lang="en-US" dirty="0" err="1" smtClean="0"/>
              <a:t>deployement</a:t>
            </a:r>
            <a:r>
              <a:rPr lang="en-US" dirty="0" smtClean="0"/>
              <a:t> calibration applied) &amp; highest quality (pre/post calibration agree)</a:t>
            </a:r>
            <a:endParaRPr lang="fr-FR" dirty="0"/>
          </a:p>
        </p:txBody>
      </p:sp>
    </p:spTree>
    <p:extLst>
      <p:ext uri="{BB962C8B-B14F-4D97-AF65-F5344CB8AC3E}">
        <p14:creationId xmlns:p14="http://schemas.microsoft.com/office/powerpoint/2010/main" val="472064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8200" y="1690688"/>
            <a:ext cx="1051560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smtClean="0"/>
              <a:t>Generic Pi-</a:t>
            </a:r>
            <a:r>
              <a:rPr lang="en-GB" b="1" dirty="0" err="1" smtClean="0"/>
              <a:t>MeP</a:t>
            </a:r>
            <a:r>
              <a:rPr lang="en-GB" b="1" dirty="0" smtClean="0"/>
              <a:t> Systematic Validation Zones</a:t>
            </a:r>
            <a:r>
              <a:rPr lang="fr-FR" b="1" dirty="0" smtClean="0"/>
              <a:t/>
            </a:r>
            <a:br>
              <a:rPr lang="fr-FR" b="1" dirty="0" smtClean="0"/>
            </a:br>
            <a:endParaRPr lang="fr-FR" dirty="0"/>
          </a:p>
        </p:txBody>
      </p:sp>
    </p:spTree>
    <p:extLst>
      <p:ext uri="{BB962C8B-B14F-4D97-AF65-F5344CB8AC3E}">
        <p14:creationId xmlns:p14="http://schemas.microsoft.com/office/powerpoint/2010/main" val="1408710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Generic Pi-</a:t>
            </a:r>
            <a:r>
              <a:rPr lang="en-GB" b="1" dirty="0" err="1" smtClean="0"/>
              <a:t>MeP</a:t>
            </a:r>
            <a:r>
              <a:rPr lang="en-GB" b="1" dirty="0" smtClean="0"/>
              <a:t> Systematic Validation </a:t>
            </a:r>
            <a:r>
              <a:rPr lang="en-GB" b="1" dirty="0"/>
              <a:t>Zones</a:t>
            </a:r>
            <a:r>
              <a:rPr lang="fr-FR" b="1" dirty="0"/>
              <a:t/>
            </a:r>
            <a:br>
              <a:rPr lang="fr-FR" b="1" dirty="0"/>
            </a:br>
            <a:endParaRPr lang="fr-FR" dirty="0"/>
          </a:p>
        </p:txBody>
      </p:sp>
      <p:sp>
        <p:nvSpPr>
          <p:cNvPr id="3" name="Espace réservé du contenu 2"/>
          <p:cNvSpPr>
            <a:spLocks noGrp="1"/>
          </p:cNvSpPr>
          <p:nvPr>
            <p:ph idx="1"/>
          </p:nvPr>
        </p:nvSpPr>
        <p:spPr>
          <a:xfrm>
            <a:off x="264994" y="1170532"/>
            <a:ext cx="11403842" cy="4861778"/>
          </a:xfrm>
        </p:spPr>
        <p:txBody>
          <a:bodyPr>
            <a:normAutofit fontScale="62500" lnSpcReduction="20000"/>
          </a:bodyPr>
          <a:lstStyle/>
          <a:p>
            <a:r>
              <a:rPr lang="en-GB" dirty="0" smtClean="0"/>
              <a:t>The </a:t>
            </a:r>
            <a:r>
              <a:rPr lang="en-GB" dirty="0"/>
              <a:t>validation </a:t>
            </a:r>
            <a:r>
              <a:rPr lang="en-GB" dirty="0" smtClean="0"/>
              <a:t>statistics of </a:t>
            </a:r>
            <a:r>
              <a:rPr lang="en-GB" dirty="0"/>
              <a:t>the </a:t>
            </a:r>
            <a:r>
              <a:rPr lang="en-GB" dirty="0" smtClean="0"/>
              <a:t>Pi-</a:t>
            </a:r>
            <a:r>
              <a:rPr lang="en-GB" dirty="0" err="1" smtClean="0"/>
              <a:t>Mep</a:t>
            </a:r>
            <a:r>
              <a:rPr lang="en-GB" dirty="0" smtClean="0"/>
              <a:t> products will be evaluated </a:t>
            </a:r>
            <a:r>
              <a:rPr lang="en-GB" dirty="0"/>
              <a:t>over the following 10 specific oceanic </a:t>
            </a:r>
            <a:r>
              <a:rPr lang="en-GB" dirty="0" smtClean="0"/>
              <a:t>domains defined following the convention in </a:t>
            </a:r>
            <a:r>
              <a:rPr lang="en-GB" dirty="0" err="1" smtClean="0"/>
              <a:t>MyOcean</a:t>
            </a:r>
            <a:r>
              <a:rPr lang="en-GB" dirty="0" smtClean="0"/>
              <a:t> &amp; CMEMS</a:t>
            </a:r>
          </a:p>
          <a:p>
            <a:pPr marL="0" indent="0">
              <a:buNone/>
            </a:pPr>
            <a:endParaRPr lang="fr-FR" dirty="0"/>
          </a:p>
          <a:p>
            <a:pPr lvl="0"/>
            <a:r>
              <a:rPr lang="en-GB" dirty="0"/>
              <a:t>Global Ocean</a:t>
            </a:r>
            <a:endParaRPr lang="fr-FR" dirty="0"/>
          </a:p>
          <a:p>
            <a:pPr lvl="0"/>
            <a:r>
              <a:rPr lang="en-GB" dirty="0"/>
              <a:t>Arctic Ocean</a:t>
            </a:r>
            <a:endParaRPr lang="fr-FR" dirty="0"/>
          </a:p>
          <a:p>
            <a:pPr lvl="0"/>
            <a:r>
              <a:rPr lang="en-GB" dirty="0"/>
              <a:t>North Atlantic</a:t>
            </a:r>
            <a:endParaRPr lang="fr-FR" dirty="0"/>
          </a:p>
          <a:p>
            <a:pPr lvl="0"/>
            <a:r>
              <a:rPr lang="en-GB" dirty="0"/>
              <a:t>Tropical Atlantic</a:t>
            </a:r>
            <a:endParaRPr lang="fr-FR" dirty="0"/>
          </a:p>
          <a:p>
            <a:pPr lvl="0"/>
            <a:r>
              <a:rPr lang="en-GB" dirty="0"/>
              <a:t>South Atlantic</a:t>
            </a:r>
            <a:endParaRPr lang="fr-FR" dirty="0"/>
          </a:p>
          <a:p>
            <a:pPr lvl="0"/>
            <a:r>
              <a:rPr lang="en-GB" dirty="0"/>
              <a:t>North Pacific</a:t>
            </a:r>
            <a:endParaRPr lang="fr-FR" dirty="0"/>
          </a:p>
          <a:p>
            <a:pPr lvl="0"/>
            <a:r>
              <a:rPr lang="en-GB" dirty="0"/>
              <a:t>Tropical Pacific</a:t>
            </a:r>
            <a:endParaRPr lang="fr-FR" dirty="0"/>
          </a:p>
          <a:p>
            <a:pPr lvl="0"/>
            <a:r>
              <a:rPr lang="en-GB" dirty="0"/>
              <a:t>South Pacific</a:t>
            </a:r>
            <a:endParaRPr lang="fr-FR" dirty="0"/>
          </a:p>
          <a:p>
            <a:pPr lvl="0"/>
            <a:r>
              <a:rPr lang="en-GB" dirty="0"/>
              <a:t>Indian Ocean</a:t>
            </a:r>
            <a:endParaRPr lang="fr-FR" dirty="0"/>
          </a:p>
          <a:p>
            <a:pPr lvl="0"/>
            <a:r>
              <a:rPr lang="en-GB" dirty="0"/>
              <a:t>Southern </a:t>
            </a:r>
            <a:r>
              <a:rPr lang="en-GB" dirty="0" smtClean="0"/>
              <a:t>Ocean</a:t>
            </a:r>
          </a:p>
          <a:p>
            <a:pPr lvl="0"/>
            <a:r>
              <a:rPr lang="en-GB" dirty="0" smtClean="0"/>
              <a:t>SMOS Coastal zones </a:t>
            </a:r>
          </a:p>
          <a:p>
            <a:pPr marL="0" lvl="0" indent="0">
              <a:buNone/>
            </a:pPr>
            <a:r>
              <a:rPr lang="en-GB" dirty="0" smtClean="0"/>
              <a:t>(&lt;800km)</a:t>
            </a:r>
            <a:endParaRPr lang="fr-FR" dirty="0"/>
          </a:p>
          <a:p>
            <a:endParaRPr lang="fr-FR" dirty="0"/>
          </a:p>
        </p:txBody>
      </p:sp>
      <p:pic>
        <p:nvPicPr>
          <p:cNvPr id="4" name="Image 3" descr="Validzone_01.png"/>
          <p:cNvPicPr/>
          <p:nvPr/>
        </p:nvPicPr>
        <p:blipFill>
          <a:blip r:embed="rId2" cstate="print"/>
          <a:stretch>
            <a:fillRect/>
          </a:stretch>
        </p:blipFill>
        <p:spPr>
          <a:xfrm>
            <a:off x="2675671" y="1690688"/>
            <a:ext cx="6840658" cy="4763068"/>
          </a:xfrm>
          <a:prstGeom prst="rect">
            <a:avLst/>
          </a:prstGeom>
        </p:spPr>
      </p:pic>
    </p:spTree>
    <p:extLst>
      <p:ext uri="{BB962C8B-B14F-4D97-AF65-F5344CB8AC3E}">
        <p14:creationId xmlns:p14="http://schemas.microsoft.com/office/powerpoint/2010/main" val="1494687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en-GB" dirty="0" smtClean="0"/>
              <a:t>Arctic Ocean</a:t>
            </a:r>
            <a:r>
              <a:rPr lang="fr-FR" dirty="0" smtClean="0"/>
              <a:t/>
            </a:r>
            <a:br>
              <a:rPr lang="fr-FR" dirty="0" smtClean="0"/>
            </a:br>
            <a:endParaRPr lang="fr-FR" dirty="0"/>
          </a:p>
        </p:txBody>
      </p:sp>
      <p:pic>
        <p:nvPicPr>
          <p:cNvPr id="5" name="Image 4" descr="Validzone_02.png"/>
          <p:cNvPicPr/>
          <p:nvPr/>
        </p:nvPicPr>
        <p:blipFill>
          <a:blip r:embed="rId2" cstate="print"/>
          <a:stretch>
            <a:fillRect/>
          </a:stretch>
        </p:blipFill>
        <p:spPr>
          <a:xfrm>
            <a:off x="2360020" y="1267725"/>
            <a:ext cx="6581350" cy="4653887"/>
          </a:xfrm>
          <a:prstGeom prst="rect">
            <a:avLst/>
          </a:prstGeom>
        </p:spPr>
      </p:pic>
    </p:spTree>
    <p:extLst>
      <p:ext uri="{BB962C8B-B14F-4D97-AF65-F5344CB8AC3E}">
        <p14:creationId xmlns:p14="http://schemas.microsoft.com/office/powerpoint/2010/main" val="10641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alidzone_03.png"/>
          <p:cNvPicPr/>
          <p:nvPr/>
        </p:nvPicPr>
        <p:blipFill>
          <a:blip r:embed="rId2" cstate="print"/>
          <a:stretch>
            <a:fillRect/>
          </a:stretch>
        </p:blipFill>
        <p:spPr>
          <a:xfrm>
            <a:off x="1625600" y="431800"/>
            <a:ext cx="8411765" cy="5892075"/>
          </a:xfrm>
          <a:prstGeom prst="rect">
            <a:avLst/>
          </a:prstGeom>
        </p:spPr>
      </p:pic>
    </p:spTree>
    <p:extLst>
      <p:ext uri="{BB962C8B-B14F-4D97-AF65-F5344CB8AC3E}">
        <p14:creationId xmlns:p14="http://schemas.microsoft.com/office/powerpoint/2010/main" val="38632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Validzone_04.png"/>
          <p:cNvPicPr>
            <a:picLocks noGrp="1"/>
          </p:cNvPicPr>
          <p:nvPr>
            <p:ph idx="1"/>
          </p:nvPr>
        </p:nvPicPr>
        <p:blipFill>
          <a:blip r:embed="rId2" cstate="print"/>
          <a:stretch>
            <a:fillRect/>
          </a:stretch>
        </p:blipFill>
        <p:spPr>
          <a:xfrm>
            <a:off x="1790700" y="927100"/>
            <a:ext cx="7620000" cy="5003800"/>
          </a:xfrm>
          <a:prstGeom prst="rect">
            <a:avLst/>
          </a:prstGeom>
        </p:spPr>
      </p:pic>
    </p:spTree>
    <p:extLst>
      <p:ext uri="{BB962C8B-B14F-4D97-AF65-F5344CB8AC3E}">
        <p14:creationId xmlns:p14="http://schemas.microsoft.com/office/powerpoint/2010/main" val="36723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alidzone_05.png"/>
          <p:cNvPicPr/>
          <p:nvPr/>
        </p:nvPicPr>
        <p:blipFill>
          <a:blip r:embed="rId2" cstate="print"/>
          <a:stretch>
            <a:fillRect/>
          </a:stretch>
        </p:blipFill>
        <p:spPr>
          <a:xfrm>
            <a:off x="1816101" y="1282700"/>
            <a:ext cx="7365999" cy="5001895"/>
          </a:xfrm>
          <a:prstGeom prst="rect">
            <a:avLst/>
          </a:prstGeom>
        </p:spPr>
      </p:pic>
    </p:spTree>
    <p:extLst>
      <p:ext uri="{BB962C8B-B14F-4D97-AF65-F5344CB8AC3E}">
        <p14:creationId xmlns:p14="http://schemas.microsoft.com/office/powerpoint/2010/main" val="4002679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Validzone_06.png"/>
          <p:cNvPicPr/>
          <p:nvPr/>
        </p:nvPicPr>
        <p:blipFill>
          <a:blip r:embed="rId2" cstate="print"/>
          <a:stretch>
            <a:fillRect/>
          </a:stretch>
        </p:blipFill>
        <p:spPr>
          <a:xfrm>
            <a:off x="2057400" y="508000"/>
            <a:ext cx="7404100" cy="4993323"/>
          </a:xfrm>
          <a:prstGeom prst="rect">
            <a:avLst/>
          </a:prstGeom>
        </p:spPr>
      </p:pic>
    </p:spTree>
    <p:extLst>
      <p:ext uri="{BB962C8B-B14F-4D97-AF65-F5344CB8AC3E}">
        <p14:creationId xmlns:p14="http://schemas.microsoft.com/office/powerpoint/2010/main" val="2234311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a:t>SMOS validation </a:t>
            </a:r>
            <a:r>
              <a:rPr lang="fr-FR" dirty="0" err="1"/>
              <a:t>protocol</a:t>
            </a:r>
            <a:r>
              <a:rPr lang="fr-FR" dirty="0"/>
              <a:t> </a:t>
            </a:r>
            <a:r>
              <a:rPr lang="fr-FR" dirty="0" err="1"/>
              <a:t>used</a:t>
            </a:r>
            <a:r>
              <a:rPr lang="fr-FR" dirty="0"/>
              <a:t> </a:t>
            </a:r>
            <a:r>
              <a:rPr lang="fr-FR" dirty="0" smtClean="0"/>
              <a:t>by </a:t>
            </a:r>
            <a:r>
              <a:rPr lang="fr-FR" dirty="0" err="1" smtClean="0"/>
              <a:t>Level</a:t>
            </a:r>
            <a:r>
              <a:rPr lang="fr-FR" dirty="0" smtClean="0"/>
              <a:t> 2 ESL</a:t>
            </a:r>
            <a:endParaRPr lang="fr-FR" dirty="0"/>
          </a:p>
        </p:txBody>
      </p:sp>
      <p:sp>
        <p:nvSpPr>
          <p:cNvPr id="3" name="Sous-titre 2"/>
          <p:cNvSpPr>
            <a:spLocks noGrp="1"/>
          </p:cNvSpPr>
          <p:nvPr>
            <p:ph type="subTitle" idx="1"/>
          </p:nvPr>
        </p:nvSpPr>
        <p:spPr/>
        <p:txBody>
          <a:bodyPr/>
          <a:lstStyle/>
          <a:p>
            <a:r>
              <a:rPr lang="fr-FR" dirty="0" err="1" smtClean="0"/>
              <a:t>Courtesy</a:t>
            </a:r>
            <a:r>
              <a:rPr lang="fr-FR" dirty="0" smtClean="0"/>
              <a:t> : J</a:t>
            </a:r>
            <a:r>
              <a:rPr lang="fr-FR" dirty="0"/>
              <a:t>. Boutin, F. D’</a:t>
            </a:r>
            <a:r>
              <a:rPr lang="fr-FR" dirty="0" err="1"/>
              <a:t>Amico</a:t>
            </a:r>
            <a:r>
              <a:rPr lang="fr-FR" dirty="0"/>
              <a:t>, S. </a:t>
            </a:r>
            <a:r>
              <a:rPr lang="fr-FR" dirty="0" smtClean="0"/>
              <a:t>Marchand (LOCEAN)</a:t>
            </a:r>
            <a:endParaRPr lang="fr-FR" dirty="0"/>
          </a:p>
        </p:txBody>
      </p:sp>
    </p:spTree>
    <p:extLst>
      <p:ext uri="{BB962C8B-B14F-4D97-AF65-F5344CB8AC3E}">
        <p14:creationId xmlns:p14="http://schemas.microsoft.com/office/powerpoint/2010/main" val="180596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alidzone_07.png"/>
          <p:cNvPicPr/>
          <p:nvPr/>
        </p:nvPicPr>
        <p:blipFill>
          <a:blip r:embed="rId2" cstate="print"/>
          <a:stretch>
            <a:fillRect/>
          </a:stretch>
        </p:blipFill>
        <p:spPr>
          <a:xfrm>
            <a:off x="2171700" y="901700"/>
            <a:ext cx="6515099" cy="4847273"/>
          </a:xfrm>
          <a:prstGeom prst="rect">
            <a:avLst/>
          </a:prstGeom>
        </p:spPr>
      </p:pic>
    </p:spTree>
    <p:extLst>
      <p:ext uri="{BB962C8B-B14F-4D97-AF65-F5344CB8AC3E}">
        <p14:creationId xmlns:p14="http://schemas.microsoft.com/office/powerpoint/2010/main" val="2569700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311400" y="689628"/>
            <a:ext cx="6317615" cy="4741496"/>
          </a:xfrm>
          <a:prstGeom prst="rect">
            <a:avLst/>
          </a:prstGeom>
        </p:spPr>
      </p:pic>
    </p:spTree>
    <p:extLst>
      <p:ext uri="{BB962C8B-B14F-4D97-AF65-F5344CB8AC3E}">
        <p14:creationId xmlns:p14="http://schemas.microsoft.com/office/powerpoint/2010/main" val="1648591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alidzone_09.png"/>
          <p:cNvPicPr/>
          <p:nvPr/>
        </p:nvPicPr>
        <p:blipFill>
          <a:blip r:embed="rId2" cstate="print"/>
          <a:stretch>
            <a:fillRect/>
          </a:stretch>
        </p:blipFill>
        <p:spPr>
          <a:xfrm>
            <a:off x="2590801" y="977900"/>
            <a:ext cx="6124892" cy="4418647"/>
          </a:xfrm>
          <a:prstGeom prst="rect">
            <a:avLst/>
          </a:prstGeom>
        </p:spPr>
      </p:pic>
    </p:spTree>
    <p:extLst>
      <p:ext uri="{BB962C8B-B14F-4D97-AF65-F5344CB8AC3E}">
        <p14:creationId xmlns:p14="http://schemas.microsoft.com/office/powerpoint/2010/main" val="997517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alidzone_10.png"/>
          <p:cNvPicPr/>
          <p:nvPr/>
        </p:nvPicPr>
        <p:blipFill>
          <a:blip r:embed="rId2" cstate="print"/>
          <a:stretch>
            <a:fillRect/>
          </a:stretch>
        </p:blipFill>
        <p:spPr>
          <a:xfrm>
            <a:off x="2489200" y="901701"/>
            <a:ext cx="6582410" cy="4707572"/>
          </a:xfrm>
          <a:prstGeom prst="rect">
            <a:avLst/>
          </a:prstGeom>
        </p:spPr>
      </p:pic>
    </p:spTree>
    <p:extLst>
      <p:ext uri="{BB962C8B-B14F-4D97-AF65-F5344CB8AC3E}">
        <p14:creationId xmlns:p14="http://schemas.microsoft.com/office/powerpoint/2010/main" val="88729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380" y="1117287"/>
            <a:ext cx="10515600" cy="4351338"/>
          </a:xfrm>
        </p:spPr>
        <p:txBody>
          <a:bodyPr>
            <a:normAutofit/>
          </a:bodyPr>
          <a:lstStyle/>
          <a:p>
            <a:pPr marL="0" indent="0">
              <a:buNone/>
            </a:pPr>
            <a:r>
              <a:rPr lang="en-GB" dirty="0" smtClean="0"/>
              <a:t>In situ data are provided with different ‘Quality stamps’: </a:t>
            </a:r>
          </a:p>
          <a:p>
            <a:pPr marL="0" indent="0">
              <a:buNone/>
            </a:pPr>
            <a:r>
              <a:rPr lang="en-GB" dirty="0" smtClean="0"/>
              <a:t>ARGO,TSG, mooring, drifters, campaign data are obtained either </a:t>
            </a:r>
            <a:endParaRPr lang="en-GB" dirty="0"/>
          </a:p>
          <a:p>
            <a:pPr marL="0" indent="0">
              <a:buNone/>
            </a:pPr>
            <a:r>
              <a:rPr lang="en-GB" dirty="0" smtClean="0"/>
              <a:t>-In Delayed </a:t>
            </a:r>
            <a:r>
              <a:rPr lang="en-GB" dirty="0"/>
              <a:t>Mode </a:t>
            </a:r>
            <a:r>
              <a:rPr lang="en-GB" dirty="0" smtClean="0"/>
              <a:t>(DM) =&gt; best ‘research’ quality after re-analysis </a:t>
            </a:r>
            <a:endParaRPr lang="en-GB" dirty="0"/>
          </a:p>
          <a:p>
            <a:pPr marL="0" indent="0">
              <a:buNone/>
            </a:pPr>
            <a:r>
              <a:rPr lang="en-GB" dirty="0" smtClean="0"/>
              <a:t>&amp; Near </a:t>
            </a:r>
            <a:r>
              <a:rPr lang="en-GB" dirty="0"/>
              <a:t>Real Time </a:t>
            </a:r>
            <a:r>
              <a:rPr lang="en-GB" dirty="0" smtClean="0"/>
              <a:t> (NRT)=&gt; least confidence</a:t>
            </a:r>
          </a:p>
          <a:p>
            <a:pPr marL="0" indent="0">
              <a:buNone/>
            </a:pPr>
            <a:endParaRPr lang="en-GB" dirty="0" smtClean="0"/>
          </a:p>
          <a:p>
            <a:pPr marL="0" indent="0">
              <a:buNone/>
            </a:pPr>
            <a:r>
              <a:rPr lang="en-GB" dirty="0" smtClean="0"/>
              <a:t>We will regularly update the MDB files to include new DM data provided by in situ sensors</a:t>
            </a:r>
          </a:p>
          <a:p>
            <a:pPr marL="0" indent="0">
              <a:buNone/>
            </a:pPr>
            <a:r>
              <a:rPr lang="en-GB" dirty="0" smtClean="0"/>
              <a:t>We will split the MDB database </a:t>
            </a:r>
            <a:r>
              <a:rPr lang="en-GB" dirty="0"/>
              <a:t>for the matchup according to QC control. Any further insight?</a:t>
            </a:r>
            <a:endParaRPr lang="fr-FR" dirty="0"/>
          </a:p>
        </p:txBody>
      </p:sp>
      <p:sp>
        <p:nvSpPr>
          <p:cNvPr id="4" name="Titre 1"/>
          <p:cNvSpPr txBox="1">
            <a:spLocks/>
          </p:cNvSpPr>
          <p:nvPr/>
        </p:nvSpPr>
        <p:spPr>
          <a:xfrm>
            <a:off x="3289300" y="166688"/>
            <a:ext cx="455930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t>Delayed Mode versus Near Real Time </a:t>
            </a:r>
            <a:endParaRPr lang="fr-FR" dirty="0"/>
          </a:p>
        </p:txBody>
      </p:sp>
    </p:spTree>
    <p:extLst>
      <p:ext uri="{BB962C8B-B14F-4D97-AF65-F5344CB8AC3E}">
        <p14:creationId xmlns:p14="http://schemas.microsoft.com/office/powerpoint/2010/main" val="340936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289300" y="166688"/>
            <a:ext cx="4559300"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smtClean="0"/>
              <a:t>MDB file format</a:t>
            </a:r>
            <a:endParaRPr lang="fr-FR" dirty="0"/>
          </a:p>
        </p:txBody>
      </p:sp>
      <p:sp>
        <p:nvSpPr>
          <p:cNvPr id="2" name="ZoneTexte 1"/>
          <p:cNvSpPr txBox="1"/>
          <p:nvPr/>
        </p:nvSpPr>
        <p:spPr>
          <a:xfrm>
            <a:off x="0" y="774700"/>
            <a:ext cx="8352415" cy="2031325"/>
          </a:xfrm>
          <a:prstGeom prst="rect">
            <a:avLst/>
          </a:prstGeom>
          <a:noFill/>
        </p:spPr>
        <p:txBody>
          <a:bodyPr wrap="none" rtlCol="0">
            <a:spAutoFit/>
          </a:bodyPr>
          <a:lstStyle/>
          <a:p>
            <a:pPr marL="285750" indent="-285750">
              <a:buFont typeface="Wingdings" panose="05000000000000000000" pitchFamily="2" charset="2"/>
              <a:buChar char="q"/>
            </a:pPr>
            <a:r>
              <a:rPr lang="fr-FR" dirty="0" smtClean="0"/>
              <a:t>MDB file </a:t>
            </a:r>
            <a:r>
              <a:rPr lang="fr-FR" dirty="0" err="1" smtClean="0"/>
              <a:t>will</a:t>
            </a:r>
            <a:r>
              <a:rPr lang="fr-FR" dirty="0" smtClean="0"/>
              <a:t> </a:t>
            </a:r>
            <a:r>
              <a:rPr lang="fr-FR" dirty="0" err="1" smtClean="0"/>
              <a:t>be</a:t>
            </a:r>
            <a:r>
              <a:rPr lang="fr-FR" dirty="0" smtClean="0"/>
              <a:t> made </a:t>
            </a:r>
            <a:r>
              <a:rPr lang="fr-FR" dirty="0" err="1" smtClean="0"/>
              <a:t>available</a:t>
            </a:r>
            <a:r>
              <a:rPr lang="fr-FR" dirty="0" smtClean="0"/>
              <a:t> per SMOS </a:t>
            </a:r>
            <a:r>
              <a:rPr lang="fr-FR" dirty="0" err="1" smtClean="0"/>
              <a:t>product</a:t>
            </a:r>
            <a:r>
              <a:rPr lang="fr-FR" dirty="0" smtClean="0"/>
              <a:t>, per In situ </a:t>
            </a:r>
            <a:r>
              <a:rPr lang="fr-FR" dirty="0" err="1" smtClean="0"/>
              <a:t>Sensor</a:t>
            </a:r>
            <a:r>
              <a:rPr lang="fr-FR" dirty="0" smtClean="0"/>
              <a:t> type &amp; </a:t>
            </a:r>
            <a:r>
              <a:rPr lang="fr-FR" dirty="0" err="1" smtClean="0"/>
              <a:t>regions</a:t>
            </a:r>
            <a:endParaRPr lang="fr-FR" dirty="0" smtClean="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smtClean="0"/>
              <a:t>MDB files </a:t>
            </a:r>
            <a:r>
              <a:rPr lang="fr-FR" dirty="0" err="1" smtClean="0"/>
              <a:t>will</a:t>
            </a:r>
            <a:r>
              <a:rPr lang="fr-FR" dirty="0" smtClean="0"/>
              <a:t> </a:t>
            </a:r>
            <a:r>
              <a:rPr lang="fr-FR" dirty="0" err="1" smtClean="0"/>
              <a:t>be</a:t>
            </a:r>
            <a:r>
              <a:rPr lang="fr-FR" dirty="0" smtClean="0"/>
              <a:t> </a:t>
            </a:r>
            <a:r>
              <a:rPr lang="fr-FR" dirty="0" err="1" smtClean="0"/>
              <a:t>provided</a:t>
            </a:r>
            <a:r>
              <a:rPr lang="fr-FR" dirty="0" smtClean="0"/>
              <a:t> in NETCDF 4 format</a:t>
            </a:r>
          </a:p>
          <a:p>
            <a:endParaRPr lang="fr-FR" dirty="0" smtClean="0"/>
          </a:p>
          <a:p>
            <a:pPr marL="285750" indent="-285750">
              <a:buFont typeface="Wingdings" panose="05000000000000000000" pitchFamily="2" charset="2"/>
              <a:buChar char="q"/>
            </a:pPr>
            <a:endParaRPr lang="fr-FR" dirty="0" smtClean="0"/>
          </a:p>
          <a:p>
            <a:pPr marL="285750" indent="-285750">
              <a:buFont typeface="Wingdings" panose="05000000000000000000" pitchFamily="2" charset="2"/>
              <a:buChar char="q"/>
            </a:pPr>
            <a:endParaRPr lang="fr-FR" dirty="0"/>
          </a:p>
          <a:p>
            <a:endParaRPr lang="fr-FR" dirty="0"/>
          </a:p>
        </p:txBody>
      </p:sp>
      <p:sp>
        <p:nvSpPr>
          <p:cNvPr id="4" name="Rectangle 3"/>
          <p:cNvSpPr/>
          <p:nvPr/>
        </p:nvSpPr>
        <p:spPr>
          <a:xfrm>
            <a:off x="241300" y="1790362"/>
            <a:ext cx="9461500" cy="4801314"/>
          </a:xfrm>
          <a:prstGeom prst="rect">
            <a:avLst/>
          </a:prstGeom>
        </p:spPr>
        <p:txBody>
          <a:bodyPr wrap="square">
            <a:spAutoFit/>
          </a:bodyPr>
          <a:lstStyle/>
          <a:p>
            <a:r>
              <a:rPr lang="en-US" b="1" i="0" u="none" strike="noStrike" baseline="0" dirty="0" smtClean="0">
                <a:solidFill>
                  <a:srgbClr val="000000"/>
                </a:solidFill>
                <a:latin typeface="Arial" panose="020B0604020202020204" pitchFamily="34" charset="0"/>
              </a:rPr>
              <a:t>Match-Up Database </a:t>
            </a:r>
            <a:r>
              <a:rPr lang="en-US" b="1" i="0" u="none" strike="noStrike" baseline="0" dirty="0" err="1" smtClean="0">
                <a:solidFill>
                  <a:srgbClr val="000000"/>
                </a:solidFill>
                <a:latin typeface="Arial" panose="020B0604020202020204" pitchFamily="34" charset="0"/>
              </a:rPr>
              <a:t>netcdf</a:t>
            </a:r>
            <a:r>
              <a:rPr lang="en-US" b="1" i="0" u="none" strike="noStrike" baseline="0" dirty="0" smtClean="0">
                <a:solidFill>
                  <a:srgbClr val="000000"/>
                </a:solidFill>
                <a:latin typeface="Arial" panose="020B0604020202020204" pitchFamily="34" charset="0"/>
              </a:rPr>
              <a:t> Files Naming conventions </a:t>
            </a:r>
            <a:endParaRPr lang="en-US" b="0" i="0" u="none" strike="noStrike" baseline="0" dirty="0" smtClean="0">
              <a:solidFill>
                <a:srgbClr val="000000"/>
              </a:solidFill>
              <a:latin typeface="Arial" panose="020B0604020202020204" pitchFamily="34" charset="0"/>
            </a:endParaRPr>
          </a:p>
          <a:p>
            <a:r>
              <a:rPr lang="fr-FR" b="0" i="0" u="none" strike="noStrike" baseline="0" dirty="0" smtClean="0">
                <a:solidFill>
                  <a:srgbClr val="000000"/>
                </a:solidFill>
                <a:latin typeface="Calibri" panose="020F0502020204030204" pitchFamily="34" charset="0"/>
              </a:rPr>
              <a:t>The </a:t>
            </a:r>
            <a:r>
              <a:rPr lang="fr-FR" b="0" i="0" u="none" strike="noStrike" baseline="0" dirty="0" err="1" smtClean="0">
                <a:solidFill>
                  <a:srgbClr val="000000"/>
                </a:solidFill>
                <a:latin typeface="Calibri" panose="020F0502020204030204" pitchFamily="34" charset="0"/>
              </a:rPr>
              <a:t>generic</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filename</a:t>
            </a:r>
            <a:r>
              <a:rPr lang="fr-FR" b="0" i="0" u="none" strike="noStrike" baseline="0" dirty="0" smtClean="0">
                <a:solidFill>
                  <a:srgbClr val="000000"/>
                </a:solidFill>
                <a:latin typeface="Calibri" panose="020F0502020204030204" pitchFamily="34" charset="0"/>
              </a:rPr>
              <a:t> convention for the Pi-MEP MDB </a:t>
            </a:r>
            <a:r>
              <a:rPr lang="fr-FR" b="0" i="0" u="none" strike="noStrike" baseline="0" dirty="0" err="1" smtClean="0">
                <a:solidFill>
                  <a:srgbClr val="000000"/>
                </a:solidFill>
                <a:latin typeface="Calibri" panose="020F0502020204030204" pitchFamily="34" charset="0"/>
              </a:rPr>
              <a:t>products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will</a:t>
            </a:r>
            <a:r>
              <a:rPr lang="fr-FR" b="0" i="0" u="none" strike="noStrike" dirty="0" smtClean="0">
                <a:solidFill>
                  <a:srgbClr val="000000"/>
                </a:solidFill>
                <a:latin typeface="Calibri" panose="020F0502020204030204" pitchFamily="34" charset="0"/>
              </a:rPr>
              <a:t> </a:t>
            </a:r>
            <a:r>
              <a:rPr lang="fr-FR" b="0" i="0" u="none" strike="noStrike" dirty="0" err="1" smtClean="0">
                <a:solidFill>
                  <a:srgbClr val="000000"/>
                </a:solidFill>
                <a:latin typeface="Calibri" panose="020F0502020204030204" pitchFamily="34" charset="0"/>
              </a:rPr>
              <a:t>be</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given</a:t>
            </a:r>
            <a:r>
              <a:rPr lang="fr-FR" b="0" i="0" u="none" strike="noStrike" baseline="0" dirty="0" smtClean="0">
                <a:solidFill>
                  <a:srgbClr val="000000"/>
                </a:solidFill>
                <a:latin typeface="Calibri" panose="020F0502020204030204" pitchFamily="34" charset="0"/>
              </a:rPr>
              <a:t> as </a:t>
            </a:r>
            <a:r>
              <a:rPr lang="fr-FR" b="0" i="0" u="none" strike="noStrike" baseline="0" dirty="0" err="1" smtClean="0">
                <a:solidFill>
                  <a:srgbClr val="000000"/>
                </a:solidFill>
                <a:latin typeface="Calibri" panose="020F0502020204030204" pitchFamily="34" charset="0"/>
              </a:rPr>
              <a:t>defined</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below</a:t>
            </a:r>
            <a:r>
              <a:rPr lang="fr-FR" b="0" i="0" u="none" strike="noStrike" baseline="0" dirty="0" smtClean="0">
                <a:solidFill>
                  <a:srgbClr val="000000"/>
                </a:solidFill>
                <a:latin typeface="Calibri" panose="020F0502020204030204" pitchFamily="34" charset="0"/>
              </a:rPr>
              <a:t>: PiMEP_MDB_</a:t>
            </a:r>
            <a:r>
              <a:rPr lang="fr-FR" b="1" i="0" u="none" strike="noStrike" baseline="0" dirty="0" smtClean="0">
                <a:solidFill>
                  <a:srgbClr val="C00000"/>
                </a:solidFill>
                <a:latin typeface="Calibri" panose="020F0502020204030204" pitchFamily="34" charset="0"/>
              </a:rPr>
              <a:t>sensor</a:t>
            </a:r>
            <a:r>
              <a:rPr lang="fr-FR" b="0" i="0" u="none" strike="noStrike" baseline="0" dirty="0" smtClean="0">
                <a:solidFill>
                  <a:srgbClr val="000000"/>
                </a:solidFill>
                <a:latin typeface="Calibri" panose="020F0502020204030204" pitchFamily="34" charset="0"/>
              </a:rPr>
              <a:t>_Res_</a:t>
            </a:r>
            <a:r>
              <a:rPr lang="fr-FR" b="0" i="0" u="none" strike="noStrike" baseline="0" dirty="0" smtClean="0">
                <a:solidFill>
                  <a:srgbClr val="FF0000"/>
                </a:solidFill>
                <a:latin typeface="Calibri" panose="020F0502020204030204" pitchFamily="34" charset="0"/>
              </a:rPr>
              <a:t>YYYY.DD</a:t>
            </a:r>
            <a:r>
              <a:rPr lang="fr-FR" b="0" i="0" u="none" strike="noStrike" baseline="0" dirty="0" smtClean="0">
                <a:solidFill>
                  <a:srgbClr val="000000"/>
                </a:solidFill>
                <a:latin typeface="Calibri" panose="020F0502020204030204" pitchFamily="34" charset="0"/>
              </a:rPr>
              <a:t>_</a:t>
            </a:r>
            <a:r>
              <a:rPr lang="fr-FR" b="0" i="0" u="none" strike="noStrike" baseline="0" dirty="0" smtClean="0">
                <a:solidFill>
                  <a:srgbClr val="0070C0"/>
                </a:solidFill>
                <a:latin typeface="Calibri" panose="020F0502020204030204" pitchFamily="34" charset="0"/>
              </a:rPr>
              <a:t>YYYY.DD</a:t>
            </a:r>
            <a:r>
              <a:rPr lang="fr-FR" b="0" i="0" u="none" strike="noStrike" baseline="0" dirty="0" smtClean="0">
                <a:solidFill>
                  <a:srgbClr val="000000"/>
                </a:solidFill>
                <a:latin typeface="Calibri" panose="020F0502020204030204" pitchFamily="34" charset="0"/>
              </a:rPr>
              <a:t>_V01.nc </a:t>
            </a:r>
          </a:p>
          <a:p>
            <a:r>
              <a:rPr lang="fr-FR" b="0" i="0" u="none" strike="noStrike" baseline="0" dirty="0" err="1" smtClean="0">
                <a:solidFill>
                  <a:srgbClr val="000000"/>
                </a:solidFill>
                <a:latin typeface="Calibri" panose="020F0502020204030204" pitchFamily="34" charset="0"/>
              </a:rPr>
              <a:t>Colored</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symbols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indicate</a:t>
            </a:r>
            <a:r>
              <a:rPr lang="fr-FR" b="0" i="0" u="none" strike="noStrike" baseline="0" dirty="0" smtClean="0">
                <a:solidFill>
                  <a:srgbClr val="000000"/>
                </a:solidFill>
                <a:latin typeface="Calibri" panose="020F0502020204030204" pitchFamily="34" charset="0"/>
              </a:rPr>
              <a:t> digital variables </a:t>
            </a:r>
            <a:r>
              <a:rPr lang="fr-FR" b="0" i="0" u="none" strike="noStrike" baseline="0" dirty="0" err="1" smtClean="0">
                <a:solidFill>
                  <a:srgbClr val="000000"/>
                </a:solidFill>
                <a:latin typeface="Calibri" panose="020F0502020204030204" pitchFamily="34" charset="0"/>
              </a:rPr>
              <a:t>defined</a:t>
            </a:r>
            <a:r>
              <a:rPr lang="fr-FR" b="0" i="0" u="none" strike="noStrike" baseline="0" dirty="0" smtClean="0">
                <a:solidFill>
                  <a:srgbClr val="000000"/>
                </a:solidFill>
                <a:latin typeface="Calibri" panose="020F0502020204030204" pitchFamily="34" charset="0"/>
              </a:rPr>
              <a:t> as </a:t>
            </a:r>
            <a:r>
              <a:rPr lang="fr-FR" b="0" i="0" u="none" strike="noStrike" baseline="0" dirty="0" err="1" smtClean="0">
                <a:solidFill>
                  <a:srgbClr val="000000"/>
                </a:solidFill>
                <a:latin typeface="Calibri" panose="020F0502020204030204" pitchFamily="34" charset="0"/>
              </a:rPr>
              <a:t>follows</a:t>
            </a:r>
            <a:r>
              <a:rPr lang="fr-FR" b="0" i="0" u="none" strike="noStrike" baseline="0" dirty="0" smtClean="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r>
              <a:rPr lang="en-US" b="0" i="0" u="none" strike="noStrike" baseline="0" dirty="0" smtClean="0">
                <a:solidFill>
                  <a:srgbClr val="000000"/>
                </a:solidFill>
                <a:latin typeface="Calibri" panose="020F0502020204030204" pitchFamily="34" charset="0"/>
              </a:rPr>
              <a:t>The first variable </a:t>
            </a:r>
            <a:r>
              <a:rPr lang="en-US" b="1" i="0" u="none" strike="noStrike" baseline="0" dirty="0" smtClean="0">
                <a:solidFill>
                  <a:srgbClr val="000000"/>
                </a:solidFill>
                <a:latin typeface="Calibri" panose="020F0502020204030204" pitchFamily="34" charset="0"/>
              </a:rPr>
              <a:t>sensor </a:t>
            </a:r>
            <a:r>
              <a:rPr lang="en-US" b="0" i="0" u="none" strike="noStrike" baseline="0" dirty="0" smtClean="0">
                <a:solidFill>
                  <a:srgbClr val="000000"/>
                </a:solidFill>
                <a:latin typeface="Calibri" panose="020F0502020204030204" pitchFamily="34" charset="0"/>
              </a:rPr>
              <a:t>indicate the in situ sensor types: </a:t>
            </a:r>
            <a:endParaRPr lang="fr-FR" b="0" i="0" u="none" strike="noStrike" baseline="0" dirty="0" smtClean="0">
              <a:solidFill>
                <a:srgbClr val="000000"/>
              </a:solidFill>
              <a:latin typeface="Calibri" panose="020F0502020204030204" pitchFamily="34" charset="0"/>
            </a:endParaRPr>
          </a:p>
          <a:p>
            <a:r>
              <a:rPr lang="fr-FR" b="0" i="0" u="none" strike="noStrike" baseline="0" dirty="0" err="1" smtClean="0">
                <a:solidFill>
                  <a:srgbClr val="000000"/>
                </a:solidFill>
                <a:latin typeface="Calibri" panose="020F0502020204030204" pitchFamily="34" charset="0"/>
              </a:rPr>
              <a:t>Sensor</a:t>
            </a:r>
            <a:r>
              <a:rPr lang="fr-FR" b="0" i="0" u="none" strike="noStrike" baseline="0" dirty="0" smtClean="0">
                <a:solidFill>
                  <a:srgbClr val="000000"/>
                </a:solidFill>
                <a:latin typeface="Calibri" panose="020F0502020204030204" pitchFamily="34" charset="0"/>
              </a:rPr>
              <a:t>=</a:t>
            </a:r>
          </a:p>
          <a:p>
            <a:r>
              <a:rPr lang="fr-FR" b="0" i="0" u="none" strike="noStrike" baseline="0" dirty="0" smtClean="0">
                <a:solidFill>
                  <a:srgbClr val="000000"/>
                </a:solidFill>
                <a:latin typeface="Calibri" panose="020F0502020204030204" pitchFamily="34" charset="0"/>
              </a:rPr>
              <a:t>"ARGO" for Coriolis DM ARGO </a:t>
            </a:r>
            <a:r>
              <a:rPr lang="fr-FR" b="0" i="0" u="none" strike="noStrike" baseline="0" dirty="0" err="1" smtClean="0">
                <a:solidFill>
                  <a:srgbClr val="000000"/>
                </a:solidFill>
                <a:latin typeface="Calibri" panose="020F0502020204030204" pitchFamily="34" charset="0"/>
              </a:rPr>
              <a:t>floats</a:t>
            </a:r>
            <a:r>
              <a:rPr lang="fr-FR" b="0" i="0" u="none" strike="noStrike" baseline="0" dirty="0" smtClean="0">
                <a:solidFill>
                  <a:srgbClr val="000000"/>
                </a:solidFill>
                <a:latin typeface="Calibri" panose="020F0502020204030204" pitchFamily="34" charset="0"/>
              </a:rPr>
              <a:t>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Sensor</a:t>
            </a:r>
            <a:endParaRPr lang="fr-FR" b="0" i="0" u="none" strike="noStrike" baseline="0" dirty="0" smtClean="0">
              <a:solidFill>
                <a:srgbClr val="000000"/>
              </a:solidFill>
              <a:latin typeface="Calibri" panose="020F0502020204030204" pitchFamily="34" charset="0"/>
            </a:endParaRPr>
          </a:p>
          <a:p>
            <a:r>
              <a:rPr lang="fr-FR" b="0" i="0" u="none" strike="noStrike" baseline="0" dirty="0" smtClean="0">
                <a:solidFill>
                  <a:srgbClr val="000000"/>
                </a:solidFill>
                <a:latin typeface="Calibri" panose="020F0502020204030204" pitchFamily="34" charset="0"/>
              </a:rPr>
              <a:t>"TSG" for GOSUDV3 TSG DM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Sensor</a:t>
            </a:r>
            <a:endParaRPr lang="fr-FR" b="0" i="0" u="none" strike="noStrike" baseline="0" dirty="0" smtClean="0">
              <a:solidFill>
                <a:srgbClr val="000000"/>
              </a:solidFill>
              <a:latin typeface="Calibri" panose="020F0502020204030204" pitchFamily="34" charset="0"/>
            </a:endParaRPr>
          </a:p>
          <a:p>
            <a:r>
              <a:rPr lang="fr-FR" b="0" i="0" u="none" strike="noStrike" baseline="0" dirty="0" smtClean="0">
                <a:solidFill>
                  <a:srgbClr val="000000"/>
                </a:solidFill>
                <a:latin typeface="Calibri" panose="020F0502020204030204" pitchFamily="34" charset="0"/>
              </a:rPr>
              <a:t>"TSG_SAMOS" for SAMOS TSG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Sensor</a:t>
            </a:r>
            <a:endParaRPr lang="fr-FR" dirty="0">
              <a:solidFill>
                <a:srgbClr val="000000"/>
              </a:solidFill>
              <a:latin typeface="Calibri" panose="020F0502020204030204" pitchFamily="34" charset="0"/>
            </a:endParaRPr>
          </a:p>
          <a:p>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TSG_Research_</a:t>
            </a:r>
            <a:r>
              <a:rPr lang="fr-FR" b="0" i="0" u="none" strike="noStrike" dirty="0" err="1" smtClean="0">
                <a:solidFill>
                  <a:srgbClr val="000000"/>
                </a:solidFill>
                <a:latin typeface="Calibri" panose="020F0502020204030204" pitchFamily="34" charset="0"/>
              </a:rPr>
              <a:t>Vessel</a:t>
            </a:r>
            <a:r>
              <a:rPr lang="fr-FR" b="0" i="0" u="none" strike="noStrike" dirty="0" smtClean="0">
                <a:solidFill>
                  <a:srgbClr val="000000"/>
                </a:solidFill>
                <a:latin typeface="Calibri" panose="020F0502020204030204" pitchFamily="34" charset="0"/>
              </a:rPr>
              <a:t> » for french </a:t>
            </a:r>
            <a:r>
              <a:rPr lang="fr-FR" b="0" i="0" u="none" strike="noStrike" dirty="0" err="1" smtClean="0">
                <a:solidFill>
                  <a:srgbClr val="000000"/>
                </a:solidFill>
                <a:latin typeface="Calibri" panose="020F0502020204030204" pitchFamily="34" charset="0"/>
              </a:rPr>
              <a:t>research</a:t>
            </a:r>
            <a:r>
              <a:rPr lang="fr-FR" b="0" i="0" u="none" strike="noStrike" dirty="0" smtClean="0">
                <a:solidFill>
                  <a:srgbClr val="000000"/>
                </a:solidFill>
                <a:latin typeface="Calibri" panose="020F0502020204030204" pitchFamily="34" charset="0"/>
              </a:rPr>
              <a:t> </a:t>
            </a:r>
            <a:r>
              <a:rPr lang="fr-FR" b="0" i="0" u="none" strike="noStrike" dirty="0" err="1" smtClean="0">
                <a:solidFill>
                  <a:srgbClr val="000000"/>
                </a:solidFill>
                <a:latin typeface="Calibri" panose="020F0502020204030204" pitchFamily="34" charset="0"/>
              </a:rPr>
              <a:t>vessel</a:t>
            </a:r>
            <a:r>
              <a:rPr lang="fr-FR" b="0" i="0" u="none" strike="noStrike" dirty="0" smtClean="0">
                <a:solidFill>
                  <a:srgbClr val="000000"/>
                </a:solidFill>
                <a:latin typeface="Calibri" panose="020F0502020204030204" pitchFamily="34" charset="0"/>
              </a:rPr>
              <a:t> data</a:t>
            </a:r>
          </a:p>
          <a:p>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TSG_Sailing_ship</a:t>
            </a:r>
            <a:r>
              <a:rPr lang="fr-FR" b="0" i="0" u="none" strike="noStrike" baseline="0" dirty="0" smtClean="0">
                <a:solidFill>
                  <a:srgbClr val="000000"/>
                </a:solidFill>
                <a:latin typeface="Calibri" panose="020F0502020204030204" pitchFamily="34" charset="0"/>
              </a:rPr>
              <a:t> » for </a:t>
            </a:r>
            <a:r>
              <a:rPr lang="fr-FR" b="0" i="0" u="none" strike="noStrike" baseline="0" dirty="0" err="1" smtClean="0">
                <a:solidFill>
                  <a:srgbClr val="000000"/>
                </a:solidFill>
                <a:latin typeface="Calibri" panose="020F0502020204030204" pitchFamily="34" charset="0"/>
              </a:rPr>
              <a:t>equipped</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racing</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sailing</a:t>
            </a:r>
            <a:r>
              <a:rPr lang="fr-FR" b="0" i="0" u="none" strike="noStrike" baseline="0" dirty="0" smtClean="0">
                <a:solidFill>
                  <a:srgbClr val="000000"/>
                </a:solidFill>
                <a:latin typeface="Calibri" panose="020F0502020204030204" pitchFamily="34" charset="0"/>
              </a:rPr>
              <a:t> boat</a:t>
            </a:r>
          </a:p>
          <a:p>
            <a:r>
              <a:rPr lang="fr-FR" b="0" i="0" u="none" strike="noStrike" baseline="0" dirty="0" smtClean="0">
                <a:solidFill>
                  <a:srgbClr val="000000"/>
                </a:solidFill>
                <a:latin typeface="Calibri" panose="020F0502020204030204" pitchFamily="34" charset="0"/>
              </a:rPr>
              <a:t>"TAO" for NOAA/AOML TAO </a:t>
            </a:r>
            <a:r>
              <a:rPr lang="fr-FR" b="0" i="0" u="none" strike="noStrike" baseline="0" dirty="0" err="1" smtClean="0">
                <a:solidFill>
                  <a:srgbClr val="000000"/>
                </a:solidFill>
                <a:latin typeface="Calibri" panose="020F0502020204030204" pitchFamily="34" charset="0"/>
              </a:rPr>
              <a:t>moorings</a:t>
            </a:r>
            <a:r>
              <a:rPr lang="fr-FR" b="0" i="0" u="none" strike="noStrike" baseline="0" dirty="0" smtClean="0">
                <a:solidFill>
                  <a:srgbClr val="000000"/>
                </a:solidFill>
                <a:latin typeface="Calibri" panose="020F0502020204030204" pitchFamily="34" charset="0"/>
              </a:rPr>
              <a:t>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Sensor</a:t>
            </a:r>
            <a:endParaRPr lang="fr-FR" dirty="0">
              <a:solidFill>
                <a:srgbClr val="000000"/>
              </a:solidFill>
              <a:latin typeface="Calibri" panose="020F0502020204030204" pitchFamily="34" charset="0"/>
            </a:endParaRPr>
          </a:p>
          <a:p>
            <a:r>
              <a:rPr lang="fr-FR" b="0" i="0" u="none" strike="noStrike" baseline="0" dirty="0" smtClean="0">
                <a:solidFill>
                  <a:srgbClr val="000000"/>
                </a:solidFill>
                <a:latin typeface="Calibri" panose="020F0502020204030204" pitchFamily="34" charset="0"/>
              </a:rPr>
              <a:t>"PIRATA" for NOAA/AOML PIRATA </a:t>
            </a:r>
            <a:r>
              <a:rPr lang="fr-FR" b="0" i="0" u="none" strike="noStrike" baseline="0" dirty="0" err="1" smtClean="0">
                <a:solidFill>
                  <a:srgbClr val="000000"/>
                </a:solidFill>
                <a:latin typeface="Calibri" panose="020F0502020204030204" pitchFamily="34" charset="0"/>
              </a:rPr>
              <a:t>moorings</a:t>
            </a:r>
            <a:r>
              <a:rPr lang="fr-FR" b="0" i="0" u="none" strike="noStrike" baseline="0" dirty="0" smtClean="0">
                <a:solidFill>
                  <a:srgbClr val="000000"/>
                </a:solidFill>
                <a:latin typeface="Calibri" panose="020F0502020204030204" pitchFamily="34" charset="0"/>
              </a:rPr>
              <a:t>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Sensor</a:t>
            </a:r>
            <a:endParaRPr lang="fr-FR" b="0" i="0" u="none" strike="noStrike" baseline="0" dirty="0" smtClean="0">
              <a:solidFill>
                <a:srgbClr val="000000"/>
              </a:solidFill>
              <a:latin typeface="Calibri" panose="020F0502020204030204" pitchFamily="34" charset="0"/>
            </a:endParaRPr>
          </a:p>
          <a:p>
            <a:r>
              <a:rPr lang="fr-FR" b="0" i="0" u="none" strike="noStrike" baseline="0" dirty="0" smtClean="0">
                <a:solidFill>
                  <a:srgbClr val="000000"/>
                </a:solidFill>
                <a:latin typeface="Calibri" panose="020F0502020204030204" pitchFamily="34" charset="0"/>
              </a:rPr>
              <a:t>="RAMA" for NOAA/AOML RAMA </a:t>
            </a:r>
            <a:r>
              <a:rPr lang="fr-FR" b="0" i="0" u="none" strike="noStrike" baseline="0" dirty="0" err="1" smtClean="0">
                <a:solidFill>
                  <a:srgbClr val="000000"/>
                </a:solidFill>
                <a:latin typeface="Calibri" panose="020F0502020204030204" pitchFamily="34" charset="0"/>
              </a:rPr>
              <a:t>moorings</a:t>
            </a:r>
            <a:r>
              <a:rPr lang="fr-FR" b="0" i="0" u="none" strike="noStrike" baseline="0" dirty="0" smtClean="0">
                <a:solidFill>
                  <a:srgbClr val="000000"/>
                </a:solidFill>
                <a:latin typeface="Calibri" panose="020F0502020204030204" pitchFamily="34" charset="0"/>
              </a:rPr>
              <a:t>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r>
              <a:rPr lang="fr-FR" b="0" i="0" u="none" strike="noStrike" baseline="0" dirty="0" err="1" smtClean="0">
                <a:solidFill>
                  <a:srgbClr val="000000"/>
                </a:solidFill>
                <a:latin typeface="Calibri" panose="020F0502020204030204" pitchFamily="34" charset="0"/>
              </a:rPr>
              <a:t>Sensor</a:t>
            </a:r>
            <a:endParaRPr lang="fr-FR" b="0" i="0" u="none" strike="noStrike" baseline="0" dirty="0" smtClean="0">
              <a:solidFill>
                <a:srgbClr val="000000"/>
              </a:solidFill>
              <a:latin typeface="Calibri" panose="020F0502020204030204" pitchFamily="34" charset="0"/>
            </a:endParaRPr>
          </a:p>
          <a:p>
            <a:r>
              <a:rPr lang="fr-FR" b="0" i="0" u="none" strike="noStrike" baseline="0" dirty="0" smtClean="0">
                <a:solidFill>
                  <a:srgbClr val="000000"/>
                </a:solidFill>
                <a:latin typeface="Calibri" panose="020F0502020204030204" pitchFamily="34" charset="0"/>
              </a:rPr>
              <a:t>="drifter" for LOCEAN surface drifter Match-</a:t>
            </a:r>
            <a:r>
              <a:rPr lang="fr-FR" b="0" i="0" u="none" strike="noStrike" baseline="0" dirty="0" err="1" smtClean="0">
                <a:solidFill>
                  <a:srgbClr val="000000"/>
                </a:solidFill>
                <a:latin typeface="Calibri" panose="020F0502020204030204" pitchFamily="34" charset="0"/>
              </a:rPr>
              <a:t>Ups</a:t>
            </a:r>
            <a:r>
              <a:rPr lang="fr-FR" b="0" i="0" u="none" strike="noStrike" baseline="0" dirty="0" smtClean="0">
                <a:solidFill>
                  <a:srgbClr val="000000"/>
                </a:solidFill>
                <a:latin typeface="Calibri" panose="020F0502020204030204" pitchFamily="34" charset="0"/>
              </a:rPr>
              <a:t> </a:t>
            </a:r>
          </a:p>
          <a:p>
            <a:r>
              <a:rPr lang="en-US" b="0" i="0" u="none" strike="noStrike" baseline="0" dirty="0" smtClean="0">
                <a:solidFill>
                  <a:srgbClr val="000000"/>
                </a:solidFill>
                <a:latin typeface="Calibri" panose="020F0502020204030204" pitchFamily="34" charset="0"/>
              </a:rPr>
              <a:t>Sensor="seal" for Coriolis DM sea seals CTD Match-Ups </a:t>
            </a:r>
            <a:endParaRPr lang="fr-FR" dirty="0"/>
          </a:p>
        </p:txBody>
      </p:sp>
    </p:spTree>
    <p:extLst>
      <p:ext uri="{BB962C8B-B14F-4D97-AF65-F5344CB8AC3E}">
        <p14:creationId xmlns:p14="http://schemas.microsoft.com/office/powerpoint/2010/main" val="16158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100" y="276225"/>
            <a:ext cx="10515600" cy="4351338"/>
          </a:xfrm>
        </p:spPr>
        <p:txBody>
          <a:bodyPr>
            <a:normAutofit fontScale="85000" lnSpcReduction="20000"/>
          </a:bodyPr>
          <a:lstStyle/>
          <a:p>
            <a:endParaRPr lang="fr-FR" dirty="0"/>
          </a:p>
          <a:p>
            <a:r>
              <a:rPr lang="en-US" dirty="0"/>
              <a:t>The second YYYY (4 digits) and third DD (3 digits) variables indicate the year and the ordinal number of the day in year corresponding to the start date of the time period over which the SMOS </a:t>
            </a:r>
            <a:r>
              <a:rPr lang="en-US" dirty="0" smtClean="0"/>
              <a:t>product </a:t>
            </a:r>
            <a:r>
              <a:rPr lang="en-US" dirty="0"/>
              <a:t>data were considered to generate the composite </a:t>
            </a:r>
            <a:r>
              <a:rPr lang="en-US" dirty="0" smtClean="0"/>
              <a:t>product (if L3 &amp; L4). </a:t>
            </a:r>
            <a:endParaRPr lang="en-US" dirty="0"/>
          </a:p>
          <a:p>
            <a:r>
              <a:rPr lang="en-US" dirty="0" smtClean="0"/>
              <a:t>The </a:t>
            </a:r>
            <a:r>
              <a:rPr lang="en-US" dirty="0"/>
              <a:t>fourth YYYY (4 digits) and fifth DD (3 digits) variables indicate the year and the ordinal number of the day in year corresponding to the end date of the time period over which the </a:t>
            </a:r>
            <a:r>
              <a:rPr lang="en-US" dirty="0" smtClean="0"/>
              <a:t>SMOS </a:t>
            </a:r>
            <a:r>
              <a:rPr lang="en-US" dirty="0"/>
              <a:t>data were considered to generate the composite </a:t>
            </a:r>
            <a:r>
              <a:rPr lang="en-US" dirty="0" smtClean="0"/>
              <a:t>product (if L3 &amp; L4). </a:t>
            </a:r>
            <a:endParaRPr lang="en-US" dirty="0"/>
          </a:p>
          <a:p>
            <a:r>
              <a:rPr lang="en-US" dirty="0" smtClean="0"/>
              <a:t>The </a:t>
            </a:r>
            <a:r>
              <a:rPr lang="en-US" dirty="0"/>
              <a:t>last variable 01 (2 digits) indicate the product processing version. </a:t>
            </a:r>
          </a:p>
          <a:p>
            <a:r>
              <a:rPr lang="en-US" dirty="0"/>
              <a:t>Example: for the ARGO MDB product at 0.5 degree resolution generated from 27 </a:t>
            </a:r>
            <a:r>
              <a:rPr lang="en-US" dirty="0" err="1"/>
              <a:t>aug</a:t>
            </a:r>
            <a:r>
              <a:rPr lang="en-US" dirty="0"/>
              <a:t> 2010 (day of year=239) to 2 of Sep 2010 (day of year=245) using the processing version 1, the file name is: </a:t>
            </a:r>
            <a:endParaRPr lang="en-US" dirty="0" smtClean="0"/>
          </a:p>
          <a:p>
            <a:r>
              <a:rPr lang="en-US" dirty="0" smtClean="0"/>
              <a:t>PiMEP_MDB_ARGO_0.5deg_2010.239_2010.245_V01.nc </a:t>
            </a:r>
            <a:endParaRPr lang="fr-FR" dirty="0"/>
          </a:p>
        </p:txBody>
      </p:sp>
    </p:spTree>
    <p:extLst>
      <p:ext uri="{BB962C8B-B14F-4D97-AF65-F5344CB8AC3E}">
        <p14:creationId xmlns:p14="http://schemas.microsoft.com/office/powerpoint/2010/main" val="296750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8200" y="1690688"/>
            <a:ext cx="1051560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smtClean="0"/>
              <a:t>Generation of systematic Pi-</a:t>
            </a:r>
            <a:r>
              <a:rPr lang="en-GB" b="1" dirty="0" err="1" smtClean="0"/>
              <a:t>MeP</a:t>
            </a:r>
            <a:r>
              <a:rPr lang="en-GB" b="1" dirty="0" smtClean="0"/>
              <a:t> Validation Reports</a:t>
            </a:r>
            <a:r>
              <a:rPr lang="fr-FR" b="1" dirty="0" smtClean="0"/>
              <a:t/>
            </a:r>
            <a:br>
              <a:rPr lang="fr-FR" b="1" dirty="0" smtClean="0"/>
            </a:br>
            <a:endParaRPr lang="fr-FR" dirty="0"/>
          </a:p>
        </p:txBody>
      </p:sp>
    </p:spTree>
    <p:extLst>
      <p:ext uri="{BB962C8B-B14F-4D97-AF65-F5344CB8AC3E}">
        <p14:creationId xmlns:p14="http://schemas.microsoft.com/office/powerpoint/2010/main" val="1724546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488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mtClean="0"/>
              <a:t>Generation of (monthly) Systematic Validation Reports</a:t>
            </a:r>
            <a:endParaRPr lang="fr-FR" dirty="0"/>
          </a:p>
        </p:txBody>
      </p:sp>
      <p:sp>
        <p:nvSpPr>
          <p:cNvPr id="3" name="ZoneTexte 2"/>
          <p:cNvSpPr txBox="1"/>
          <p:nvPr/>
        </p:nvSpPr>
        <p:spPr>
          <a:xfrm>
            <a:off x="261493" y="1567544"/>
            <a:ext cx="3526971" cy="1200329"/>
          </a:xfrm>
          <a:prstGeom prst="rect">
            <a:avLst/>
          </a:prstGeom>
          <a:noFill/>
        </p:spPr>
        <p:txBody>
          <a:bodyPr wrap="square" rtlCol="0">
            <a:spAutoFit/>
          </a:bodyPr>
          <a:lstStyle/>
          <a:p>
            <a:r>
              <a:rPr lang="fr-FR" dirty="0" smtClean="0"/>
              <a:t>Input :MDB files</a:t>
            </a:r>
          </a:p>
          <a:p>
            <a:r>
              <a:rPr lang="fr-FR" dirty="0" smtClean="0"/>
              <a:t>Reports =&gt;</a:t>
            </a:r>
          </a:p>
          <a:p>
            <a:r>
              <a:rPr lang="fr-FR" dirty="0" smtClean="0"/>
              <a:t>MDB Data </a:t>
            </a:r>
            <a:r>
              <a:rPr lang="fr-FR" dirty="0" err="1" smtClean="0"/>
              <a:t>availability</a:t>
            </a:r>
            <a:endParaRPr lang="fr-FR" dirty="0" smtClean="0"/>
          </a:p>
          <a:p>
            <a:r>
              <a:rPr lang="fr-FR" dirty="0" smtClean="0"/>
              <a:t>MDB Data </a:t>
            </a:r>
            <a:r>
              <a:rPr lang="fr-FR" dirty="0" err="1" smtClean="0"/>
              <a:t>specificities</a:t>
            </a:r>
            <a:endParaRPr lang="fr-FR" dirty="0"/>
          </a:p>
        </p:txBody>
      </p:sp>
      <p:pic>
        <p:nvPicPr>
          <p:cNvPr id="5" name="Image 4" descr="nARGOSSS_per_week.png"/>
          <p:cNvPicPr/>
          <p:nvPr/>
        </p:nvPicPr>
        <p:blipFill>
          <a:blip r:embed="rId2"/>
          <a:stretch>
            <a:fillRect/>
          </a:stretch>
        </p:blipFill>
        <p:spPr>
          <a:xfrm>
            <a:off x="5982335" y="628329"/>
            <a:ext cx="6209665" cy="2524760"/>
          </a:xfrm>
          <a:prstGeom prst="rect">
            <a:avLst/>
          </a:prstGeom>
        </p:spPr>
      </p:pic>
      <p:pic>
        <p:nvPicPr>
          <p:cNvPr id="6" name="Image 5" descr="spatialARGOdepthdistrib1.png"/>
          <p:cNvPicPr/>
          <p:nvPr/>
        </p:nvPicPr>
        <p:blipFill>
          <a:blip r:embed="rId3" cstate="print"/>
          <a:srcRect l="20475" t="-2830" r="19151"/>
          <a:stretch>
            <a:fillRect/>
          </a:stretch>
        </p:blipFill>
        <p:spPr>
          <a:xfrm>
            <a:off x="3386248" y="3395070"/>
            <a:ext cx="3686356" cy="2591281"/>
          </a:xfrm>
          <a:prstGeom prst="rect">
            <a:avLst/>
          </a:prstGeom>
        </p:spPr>
      </p:pic>
      <p:pic>
        <p:nvPicPr>
          <p:cNvPr id="7" name="Image 6" descr="spatialARGOdepthdistrib2.png"/>
          <p:cNvPicPr/>
          <p:nvPr/>
        </p:nvPicPr>
        <p:blipFill>
          <a:blip r:embed="rId4" cstate="print"/>
          <a:srcRect t="-5624" r="7199"/>
          <a:stretch>
            <a:fillRect/>
          </a:stretch>
        </p:blipFill>
        <p:spPr>
          <a:xfrm>
            <a:off x="7438746" y="3395070"/>
            <a:ext cx="3720666" cy="2591281"/>
          </a:xfrm>
          <a:prstGeom prst="rect">
            <a:avLst/>
          </a:prstGeom>
        </p:spPr>
      </p:pic>
      <p:sp>
        <p:nvSpPr>
          <p:cNvPr id="8" name="Rectangle 7"/>
          <p:cNvSpPr/>
          <p:nvPr/>
        </p:nvSpPr>
        <p:spPr>
          <a:xfrm>
            <a:off x="2991167" y="5934670"/>
            <a:ext cx="8690760" cy="646331"/>
          </a:xfrm>
          <a:prstGeom prst="rect">
            <a:avLst/>
          </a:prstGeom>
        </p:spPr>
        <p:txBody>
          <a:bodyPr wrap="square">
            <a:spAutoFit/>
          </a:bodyPr>
          <a:lstStyle/>
          <a:p>
            <a:pPr algn="just">
              <a:spcAft>
                <a:spcPts val="600"/>
              </a:spcAft>
            </a:pPr>
            <a:r>
              <a:rPr lang="en-US" b="1" dirty="0">
                <a:solidFill>
                  <a:srgbClr val="000000"/>
                </a:solidFill>
                <a:latin typeface="Times New Roman" panose="02020603050405020304" pitchFamily="18" charset="0"/>
                <a:ea typeface="Times New Roman" panose="02020603050405020304" pitchFamily="18" charset="0"/>
              </a:rPr>
              <a:t>Figure </a:t>
            </a:r>
            <a:r>
              <a:rPr lang="en-US" b="1" dirty="0" smtClean="0">
                <a:solidFill>
                  <a:srgbClr val="000000"/>
                </a:solidFill>
                <a:latin typeface="Times New Roman" panose="02020603050405020304" pitchFamily="18" charset="0"/>
                <a:ea typeface="Times New Roman" panose="02020603050405020304" pitchFamily="18" charset="0"/>
              </a:rPr>
              <a:t>:</a:t>
            </a:r>
            <a:r>
              <a:rPr lang="en-US"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Left: Global average depth of </a:t>
            </a:r>
            <a:r>
              <a:rPr lang="en-US" i="1" dirty="0">
                <a:latin typeface="Times New Roman" panose="02020603050405020304" pitchFamily="18" charset="0"/>
                <a:ea typeface="Times New Roman" panose="02020603050405020304" pitchFamily="18" charset="0"/>
              </a:rPr>
              <a:t>ARGO</a:t>
            </a:r>
            <a:r>
              <a:rPr lang="en-US" dirty="0">
                <a:latin typeface="Times New Roman" panose="02020603050405020304" pitchFamily="18" charset="0"/>
                <a:ea typeface="Times New Roman" panose="02020603050405020304" pitchFamily="18" charset="0"/>
              </a:rPr>
              <a:t> qualified SSS data collected</a:t>
            </a:r>
            <a:r>
              <a:rPr lang="en-US" dirty="0">
                <a:solidFill>
                  <a:srgbClr val="000000"/>
                </a:solidFill>
                <a:latin typeface="Times New Roman" panose="02020603050405020304" pitchFamily="18" charset="0"/>
                <a:ea typeface="Times New Roman" panose="02020603050405020304" pitchFamily="18" charset="0"/>
              </a:rPr>
              <a:t>. Right: histogram of </a:t>
            </a:r>
            <a:r>
              <a:rPr lang="en-US" dirty="0" smtClean="0">
                <a:solidFill>
                  <a:srgbClr val="000000"/>
                </a:solidFill>
                <a:latin typeface="Times New Roman" panose="02020603050405020304" pitchFamily="18" charset="0"/>
                <a:ea typeface="Times New Roman" panose="02020603050405020304" pitchFamily="18" charset="0"/>
              </a:rPr>
              <a:t>the </a:t>
            </a:r>
            <a:r>
              <a:rPr lang="en-US" dirty="0">
                <a:solidFill>
                  <a:srgbClr val="000000"/>
                </a:solidFill>
                <a:latin typeface="Times New Roman" panose="02020603050405020304" pitchFamily="18" charset="0"/>
                <a:ea typeface="Times New Roman" panose="02020603050405020304" pitchFamily="18" charset="0"/>
              </a:rPr>
              <a:t>depth of ARGO SSS match-ups.</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42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488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mtClean="0"/>
              <a:t>Generation of (monthly) Systematic Validation Reports</a:t>
            </a:r>
            <a:endParaRPr lang="fr-FR" dirty="0"/>
          </a:p>
        </p:txBody>
      </p:sp>
      <p:sp>
        <p:nvSpPr>
          <p:cNvPr id="3" name="ZoneTexte 2"/>
          <p:cNvSpPr txBox="1"/>
          <p:nvPr/>
        </p:nvSpPr>
        <p:spPr>
          <a:xfrm>
            <a:off x="261493" y="1567544"/>
            <a:ext cx="3526971" cy="1200329"/>
          </a:xfrm>
          <a:prstGeom prst="rect">
            <a:avLst/>
          </a:prstGeom>
          <a:noFill/>
        </p:spPr>
        <p:txBody>
          <a:bodyPr wrap="square" rtlCol="0">
            <a:spAutoFit/>
          </a:bodyPr>
          <a:lstStyle/>
          <a:p>
            <a:r>
              <a:rPr lang="fr-FR" dirty="0" smtClean="0"/>
              <a:t>Input :MDB files</a:t>
            </a:r>
          </a:p>
          <a:p>
            <a:r>
              <a:rPr lang="fr-FR" dirty="0" smtClean="0"/>
              <a:t>Reports =&gt;</a:t>
            </a:r>
          </a:p>
          <a:p>
            <a:r>
              <a:rPr lang="fr-FR" dirty="0" smtClean="0"/>
              <a:t>MDB Data </a:t>
            </a:r>
            <a:r>
              <a:rPr lang="fr-FR" dirty="0" err="1" smtClean="0"/>
              <a:t>availability</a:t>
            </a:r>
            <a:endParaRPr lang="fr-FR" dirty="0" smtClean="0"/>
          </a:p>
          <a:p>
            <a:r>
              <a:rPr lang="fr-FR" dirty="0" smtClean="0"/>
              <a:t>MDB Data </a:t>
            </a:r>
            <a:r>
              <a:rPr lang="fr-FR" dirty="0" err="1" smtClean="0"/>
              <a:t>specificities</a:t>
            </a:r>
            <a:endParaRPr lang="fr-FR" dirty="0"/>
          </a:p>
        </p:txBody>
      </p:sp>
      <p:sp>
        <p:nvSpPr>
          <p:cNvPr id="4" name="Rectangle 2"/>
          <p:cNvSpPr>
            <a:spLocks noChangeArrowheads="1"/>
          </p:cNvSpPr>
          <p:nvPr/>
        </p:nvSpPr>
        <p:spPr bwMode="auto">
          <a:xfrm>
            <a:off x="3788464" y="1810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193" name="Image 27" descr="nTSGSSS_per_wee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272" y="662781"/>
            <a:ext cx="9171728" cy="37277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4896901" y="4390554"/>
            <a:ext cx="54184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Figure :</a:t>
            </a:r>
            <a:r>
              <a:rPr kumimoji="0" lang="en-US" altLang="fr-FR"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Global average number of </a:t>
            </a:r>
            <a:r>
              <a:rPr kumimoji="0" lang="en-US" altLang="fr-FR"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TSG</a:t>
            </a: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qualified </a:t>
            </a:r>
            <a:r>
              <a:rPr kumimoji="0" lang="en-US" altLang="fr-F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Gosud</a:t>
            </a: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SSS data collected</a:t>
            </a:r>
            <a:r>
              <a:rPr kumimoji="0" lang="en-US" altLang="fr-FR"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endParaRPr kumimoji="0" lang="en-US"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5" name="Image 4"/>
          <p:cNvPicPr>
            <a:picLocks noChangeAspect="1"/>
          </p:cNvPicPr>
          <p:nvPr/>
        </p:nvPicPr>
        <p:blipFill rotWithShape="1">
          <a:blip r:embed="rId3"/>
          <a:srcRect l="23134" t="7541" r="20286" b="5231"/>
          <a:stretch/>
        </p:blipFill>
        <p:spPr>
          <a:xfrm>
            <a:off x="83702" y="3318248"/>
            <a:ext cx="3704762" cy="2317529"/>
          </a:xfrm>
          <a:prstGeom prst="rect">
            <a:avLst/>
          </a:prstGeom>
        </p:spPr>
      </p:pic>
      <p:sp>
        <p:nvSpPr>
          <p:cNvPr id="8" name="Rectangle 3"/>
          <p:cNvSpPr>
            <a:spLocks noChangeArrowheads="1"/>
          </p:cNvSpPr>
          <p:nvPr/>
        </p:nvSpPr>
        <p:spPr bwMode="auto">
          <a:xfrm>
            <a:off x="326559" y="5635777"/>
            <a:ext cx="49327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Figure :</a:t>
            </a:r>
            <a:r>
              <a:rPr kumimoji="0" lang="en-US" altLang="fr-FR"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Global coverage</a:t>
            </a:r>
            <a:r>
              <a:rPr kumimoji="0" lang="en-US" altLang="fr-FR" sz="1200" b="0" i="0" u="none" strike="noStrike" cap="none" normalizeH="0" dirty="0" smtClean="0">
                <a:ln>
                  <a:noFill/>
                </a:ln>
                <a:solidFill>
                  <a:srgbClr val="000000"/>
                </a:solidFill>
                <a:effectLst/>
                <a:latin typeface="Arial" panose="020B0604020202020204" pitchFamily="34" charset="0"/>
                <a:ea typeface="Times New Roman" panose="02020603050405020304" pitchFamily="18" charset="0"/>
              </a:rPr>
              <a:t> of </a:t>
            </a:r>
            <a:r>
              <a:rPr kumimoji="0" lang="en-US" altLang="fr-FR"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TSG</a:t>
            </a: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qualified </a:t>
            </a:r>
            <a:r>
              <a:rPr kumimoji="0" lang="en-US" altLang="fr-F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Gosud</a:t>
            </a: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SSS data collected</a:t>
            </a:r>
            <a:r>
              <a:rPr kumimoji="0" lang="en-US" altLang="fr-FR"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endParaRPr kumimoji="0" lang="en-US"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18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1880922" y="1"/>
            <a:ext cx="8226477" cy="113978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chor="ctr"/>
          <a:lstStyle/>
          <a:p>
            <a:pPr algn="ctr">
              <a:lnSpc>
                <a:spcPct val="100000"/>
              </a:lnSpc>
            </a:pPr>
            <a:r>
              <a:rPr lang="en-US" sz="4000" dirty="0">
                <a:solidFill>
                  <a:srgbClr val="000000"/>
                </a:solidFill>
                <a:latin typeface="Calibri"/>
                <a:ea typeface="DejaVu Sans"/>
              </a:rPr>
              <a:t>Data filtering strategy of L2OS SSS </a:t>
            </a:r>
            <a:endParaRPr dirty="0"/>
          </a:p>
        </p:txBody>
      </p:sp>
      <p:sp>
        <p:nvSpPr>
          <p:cNvPr id="308" name="CustomShape 2"/>
          <p:cNvSpPr/>
          <p:nvPr/>
        </p:nvSpPr>
        <p:spPr>
          <a:xfrm>
            <a:off x="1994887" y="2384727"/>
            <a:ext cx="4111606" cy="3929476"/>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endParaRPr/>
          </a:p>
          <a:p>
            <a:pPr>
              <a:lnSpc>
                <a:spcPct val="100000"/>
              </a:lnSpc>
            </a:pPr>
            <a:r>
              <a:rPr lang="en-US" b="1">
                <a:solidFill>
                  <a:srgbClr val="000000"/>
                </a:solidFill>
                <a:latin typeface="Calibri"/>
                <a:ea typeface="DejaVu Sans"/>
              </a:rPr>
              <a:t>control_flag_set</a:t>
            </a:r>
            <a:endParaRPr/>
          </a:p>
          <a:p>
            <a:pPr>
              <a:lnSpc>
                <a:spcPct val="100000"/>
              </a:lnSpc>
            </a:pPr>
            <a:r>
              <a:rPr lang="en-US">
                <a:solidFill>
                  <a:srgbClr val="000000"/>
                </a:solidFill>
                <a:latin typeface="Calibri"/>
                <a:ea typeface="DejaVu Sans"/>
              </a:rPr>
              <a:t>- CTRL_ECMWF</a:t>
            </a:r>
            <a:endParaRPr/>
          </a:p>
          <a:p>
            <a:pPr>
              <a:lnSpc>
                <a:spcPct val="100000"/>
              </a:lnSpc>
            </a:pPr>
            <a:endParaRPr/>
          </a:p>
          <a:p>
            <a:pPr>
              <a:lnSpc>
                <a:spcPct val="100000"/>
              </a:lnSpc>
            </a:pPr>
            <a:r>
              <a:rPr lang="en-US" b="1">
                <a:solidFill>
                  <a:srgbClr val="000000"/>
                </a:solidFill>
                <a:latin typeface="Calibri"/>
                <a:ea typeface="DejaVu Sans"/>
              </a:rPr>
              <a:t>control_flag_clear </a:t>
            </a:r>
            <a:endParaRPr/>
          </a:p>
          <a:p>
            <a:pPr>
              <a:lnSpc>
                <a:spcPct val="100000"/>
              </a:lnSpc>
            </a:pPr>
            <a:r>
              <a:rPr lang="en-US">
                <a:solidFill>
                  <a:srgbClr val="000000"/>
                </a:solidFill>
                <a:latin typeface="Calibri"/>
                <a:ea typeface="DejaVu Sans"/>
              </a:rPr>
              <a:t>- CTRL_NUM_MEAS_MIN</a:t>
            </a:r>
            <a:endParaRPr/>
          </a:p>
          <a:p>
            <a:pPr>
              <a:lnSpc>
                <a:spcPct val="100000"/>
              </a:lnSpc>
            </a:pPr>
            <a:r>
              <a:rPr lang="en-US">
                <a:solidFill>
                  <a:srgbClr val="000000"/>
                </a:solidFill>
                <a:latin typeface="Calibri"/>
                <a:ea typeface="DejaVu Sans"/>
              </a:rPr>
              <a:t>- CTRL_NUM_MEAS_LOW</a:t>
            </a:r>
            <a:endParaRPr/>
          </a:p>
          <a:p>
            <a:pPr>
              <a:lnSpc>
                <a:spcPct val="100000"/>
              </a:lnSpc>
            </a:pPr>
            <a:r>
              <a:rPr lang="en-US">
                <a:solidFill>
                  <a:srgbClr val="000000"/>
                </a:solidFill>
                <a:latin typeface="Calibri"/>
                <a:ea typeface="DejaVu Sans"/>
              </a:rPr>
              <a:t>- CTRL_MANY_OUTLIERS</a:t>
            </a:r>
            <a:endParaRPr/>
          </a:p>
          <a:p>
            <a:pPr>
              <a:lnSpc>
                <a:spcPct val="100000"/>
              </a:lnSpc>
            </a:pPr>
            <a:r>
              <a:rPr lang="en-US">
                <a:solidFill>
                  <a:srgbClr val="000000"/>
                </a:solidFill>
                <a:latin typeface="Calibri"/>
                <a:ea typeface="DejaVu Sans"/>
              </a:rPr>
              <a:t>- CTRL_SUNGLINT</a:t>
            </a:r>
            <a:endParaRPr/>
          </a:p>
          <a:p>
            <a:pPr>
              <a:lnSpc>
                <a:spcPct val="100000"/>
              </a:lnSpc>
            </a:pPr>
            <a:r>
              <a:rPr lang="en-US">
                <a:solidFill>
                  <a:srgbClr val="000000"/>
                </a:solidFill>
                <a:latin typeface="Calibri"/>
                <a:ea typeface="DejaVu Sans"/>
              </a:rPr>
              <a:t>- CTRL_MOONGLINT</a:t>
            </a:r>
            <a:endParaRPr/>
          </a:p>
          <a:p>
            <a:pPr>
              <a:lnSpc>
                <a:spcPct val="100000"/>
              </a:lnSpc>
            </a:pPr>
            <a:r>
              <a:rPr lang="en-US">
                <a:solidFill>
                  <a:srgbClr val="000000"/>
                </a:solidFill>
                <a:latin typeface="Calibri"/>
                <a:ea typeface="DejaVu Sans"/>
              </a:rPr>
              <a:t>- CTRL_REACH_MAXITER</a:t>
            </a:r>
            <a:endParaRPr/>
          </a:p>
          <a:p>
            <a:pPr>
              <a:lnSpc>
                <a:spcPct val="100000"/>
              </a:lnSpc>
            </a:pPr>
            <a:r>
              <a:rPr lang="en-US">
                <a:solidFill>
                  <a:srgbClr val="000000"/>
                </a:solidFill>
                <a:latin typeface="Calibri"/>
                <a:ea typeface="DejaVu Sans"/>
              </a:rPr>
              <a:t>- CTRL_MARQ</a:t>
            </a:r>
            <a:endParaRPr/>
          </a:p>
          <a:p>
            <a:pPr>
              <a:lnSpc>
                <a:spcPct val="100000"/>
              </a:lnSpc>
            </a:pPr>
            <a:r>
              <a:rPr lang="en-US">
                <a:solidFill>
                  <a:srgbClr val="000000"/>
                </a:solidFill>
                <a:latin typeface="Calibri"/>
                <a:ea typeface="DejaVu Sans"/>
              </a:rPr>
              <a:t>- CTRL_CHI2_P</a:t>
            </a:r>
            <a:endParaRPr/>
          </a:p>
          <a:p>
            <a:pPr>
              <a:lnSpc>
                <a:spcPct val="100000"/>
              </a:lnSpc>
            </a:pPr>
            <a:r>
              <a:rPr lang="en-US">
                <a:solidFill>
                  <a:srgbClr val="000000"/>
                </a:solidFill>
                <a:latin typeface="Calibri"/>
                <a:ea typeface="DejaVu Sans"/>
              </a:rPr>
              <a:t>- CTRL_SUSPECT_RFI</a:t>
            </a:r>
            <a:endParaRPr/>
          </a:p>
          <a:p>
            <a:pPr>
              <a:lnSpc>
                <a:spcPct val="100000"/>
              </a:lnSpc>
            </a:pPr>
            <a:endParaRPr/>
          </a:p>
          <a:p>
            <a:pPr>
              <a:lnSpc>
                <a:spcPct val="100000"/>
              </a:lnSpc>
            </a:pPr>
            <a:endParaRPr/>
          </a:p>
        </p:txBody>
      </p:sp>
      <p:sp>
        <p:nvSpPr>
          <p:cNvPr id="309" name="CustomShape 3"/>
          <p:cNvSpPr/>
          <p:nvPr/>
        </p:nvSpPr>
        <p:spPr>
          <a:xfrm>
            <a:off x="8077229" y="6356334"/>
            <a:ext cx="2130420" cy="361857"/>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chor="ctr"/>
          <a:lstStyle/>
          <a:p>
            <a:pPr algn="r">
              <a:lnSpc>
                <a:spcPct val="100000"/>
              </a:lnSpc>
            </a:pPr>
            <a:fld id="{0E3B4BA1-4620-4AAF-8201-AD2C791817F4}" type="slidenum">
              <a:rPr lang="en-US" sz="1100">
                <a:solidFill>
                  <a:srgbClr val="8B8B8B"/>
                </a:solidFill>
                <a:latin typeface="Calibri"/>
                <a:ea typeface="DejaVu Sans"/>
              </a:rPr>
              <a:pPr algn="r">
                <a:lnSpc>
                  <a:spcPct val="100000"/>
                </a:lnSpc>
              </a:pPr>
              <a:t>4</a:t>
            </a:fld>
            <a:endParaRPr/>
          </a:p>
        </p:txBody>
      </p:sp>
      <p:sp>
        <p:nvSpPr>
          <p:cNvPr id="310" name="CustomShape 4"/>
          <p:cNvSpPr/>
          <p:nvPr/>
        </p:nvSpPr>
        <p:spPr>
          <a:xfrm>
            <a:off x="6337691" y="2131298"/>
            <a:ext cx="3997640" cy="4294925"/>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endParaRPr/>
          </a:p>
          <a:p>
            <a:pPr>
              <a:lnSpc>
                <a:spcPct val="100000"/>
              </a:lnSpc>
            </a:pPr>
            <a:r>
              <a:rPr lang="en-US" dirty="0">
                <a:solidFill>
                  <a:srgbClr val="000000"/>
                </a:solidFill>
                <a:latin typeface="Calibri"/>
                <a:ea typeface="DejaVu Sans"/>
              </a:rPr>
              <a:t>  </a:t>
            </a:r>
            <a:endParaRPr/>
          </a:p>
          <a:p>
            <a:pPr>
              <a:lnSpc>
                <a:spcPct val="100000"/>
              </a:lnSpc>
            </a:pPr>
            <a:r>
              <a:rPr lang="en-US" b="1" dirty="0" err="1">
                <a:solidFill>
                  <a:srgbClr val="000000"/>
                </a:solidFill>
                <a:latin typeface="Calibri"/>
                <a:ea typeface="DejaVu Sans"/>
              </a:rPr>
              <a:t>science_flag_set</a:t>
            </a:r>
            <a:endParaRPr/>
          </a:p>
          <a:p>
            <a:pPr>
              <a:lnSpc>
                <a:spcPct val="100000"/>
              </a:lnSpc>
            </a:pPr>
            <a:r>
              <a:rPr lang="en-US" dirty="0">
                <a:solidFill>
                  <a:srgbClr val="000000"/>
                </a:solidFill>
                <a:latin typeface="Calibri"/>
                <a:ea typeface="DejaVu Sans"/>
              </a:rPr>
              <a:t>- SC_LOW_WIND</a:t>
            </a:r>
            <a:endParaRPr/>
          </a:p>
          <a:p>
            <a:pPr>
              <a:lnSpc>
                <a:spcPct val="100000"/>
              </a:lnSpc>
            </a:pPr>
            <a:r>
              <a:rPr lang="en-US" dirty="0">
                <a:solidFill>
                  <a:srgbClr val="000000"/>
                </a:solidFill>
                <a:latin typeface="Calibri"/>
                <a:ea typeface="DejaVu Sans"/>
              </a:rPr>
              <a:t>- SC_LAND_SEA_COAST1</a:t>
            </a:r>
            <a:endParaRPr/>
          </a:p>
          <a:p>
            <a:pPr>
              <a:lnSpc>
                <a:spcPct val="100000"/>
              </a:lnSpc>
            </a:pPr>
            <a:endParaRPr/>
          </a:p>
          <a:p>
            <a:pPr>
              <a:lnSpc>
                <a:spcPct val="100000"/>
              </a:lnSpc>
            </a:pPr>
            <a:r>
              <a:rPr lang="en-US" b="1" dirty="0">
                <a:solidFill>
                  <a:srgbClr val="000000"/>
                </a:solidFill>
                <a:latin typeface="Calibri"/>
                <a:ea typeface="DejaVu Sans"/>
              </a:rPr>
              <a:t>  </a:t>
            </a:r>
            <a:r>
              <a:rPr lang="en-US" b="1" dirty="0" err="1">
                <a:solidFill>
                  <a:srgbClr val="000000"/>
                </a:solidFill>
                <a:latin typeface="Calibri"/>
                <a:ea typeface="DejaVu Sans"/>
              </a:rPr>
              <a:t>science_flag_clear</a:t>
            </a:r>
            <a:r>
              <a:rPr lang="en-US" b="1" dirty="0">
                <a:solidFill>
                  <a:srgbClr val="000000"/>
                </a:solidFill>
                <a:latin typeface="Calibri"/>
                <a:ea typeface="DejaVu Sans"/>
              </a:rPr>
              <a:t> </a:t>
            </a:r>
            <a:endParaRPr/>
          </a:p>
          <a:p>
            <a:pPr>
              <a:lnSpc>
                <a:spcPct val="100000"/>
              </a:lnSpc>
            </a:pPr>
            <a:r>
              <a:rPr lang="en-US" dirty="0">
                <a:solidFill>
                  <a:srgbClr val="000000"/>
                </a:solidFill>
                <a:latin typeface="Calibri"/>
                <a:ea typeface="DejaVu Sans"/>
              </a:rPr>
              <a:t>- SC_ICE</a:t>
            </a:r>
            <a:endParaRPr/>
          </a:p>
          <a:p>
            <a:pPr>
              <a:lnSpc>
                <a:spcPct val="100000"/>
              </a:lnSpc>
            </a:pPr>
            <a:r>
              <a:rPr lang="en-US" dirty="0">
                <a:solidFill>
                  <a:srgbClr val="000000"/>
                </a:solidFill>
                <a:latin typeface="Calibri"/>
                <a:ea typeface="DejaVu Sans"/>
              </a:rPr>
              <a:t>- SC_SUSPECT_ICE</a:t>
            </a:r>
            <a:endParaRPr/>
          </a:p>
          <a:p>
            <a:pPr>
              <a:lnSpc>
                <a:spcPct val="100000"/>
              </a:lnSpc>
            </a:pPr>
            <a:endParaRPr/>
          </a:p>
          <a:p>
            <a:pPr>
              <a:lnSpc>
                <a:spcPct val="100000"/>
              </a:lnSpc>
              <a:buFont typeface="Arial"/>
              <a:buChar char="•"/>
            </a:pPr>
            <a:r>
              <a:rPr lang="en-US" b="1" dirty="0">
                <a:solidFill>
                  <a:srgbClr val="000000"/>
                </a:solidFill>
                <a:latin typeface="Calibri"/>
                <a:ea typeface="DejaVu Sans"/>
              </a:rPr>
              <a:t> Valid salinity values</a:t>
            </a:r>
            <a:r>
              <a:rPr lang="en-US" dirty="0">
                <a:solidFill>
                  <a:srgbClr val="000000"/>
                </a:solidFill>
                <a:latin typeface="Calibri"/>
                <a:ea typeface="DejaVu Sans"/>
              </a:rPr>
              <a:t>: </a:t>
            </a:r>
            <a:endParaRPr/>
          </a:p>
          <a:p>
            <a:pPr>
              <a:lnSpc>
                <a:spcPct val="100000"/>
              </a:lnSpc>
            </a:pPr>
            <a:endParaRPr/>
          </a:p>
          <a:p>
            <a:pPr>
              <a:lnSpc>
                <a:spcPct val="100000"/>
              </a:lnSpc>
            </a:pPr>
            <a:r>
              <a:rPr lang="en-US" dirty="0">
                <a:solidFill>
                  <a:srgbClr val="000000"/>
                </a:solidFill>
                <a:latin typeface="Calibri"/>
                <a:ea typeface="DejaVu Sans"/>
              </a:rPr>
              <a:t> 30&lt;= SSS&lt;=40 for |</a:t>
            </a:r>
            <a:r>
              <a:rPr lang="en-US" dirty="0" err="1">
                <a:solidFill>
                  <a:srgbClr val="000000"/>
                </a:solidFill>
                <a:latin typeface="Calibri"/>
                <a:ea typeface="DejaVu Sans"/>
              </a:rPr>
              <a:t>lats</a:t>
            </a:r>
            <a:r>
              <a:rPr lang="en-US" dirty="0">
                <a:solidFill>
                  <a:srgbClr val="000000"/>
                </a:solidFill>
                <a:latin typeface="Calibri"/>
                <a:ea typeface="DejaVu Sans"/>
              </a:rPr>
              <a:t>| in ]30,90]</a:t>
            </a:r>
            <a:endParaRPr/>
          </a:p>
          <a:p>
            <a:pPr>
              <a:lnSpc>
                <a:spcPct val="100000"/>
              </a:lnSpc>
            </a:pPr>
            <a:r>
              <a:rPr lang="en-US" dirty="0">
                <a:solidFill>
                  <a:srgbClr val="000000"/>
                </a:solidFill>
                <a:latin typeface="Calibri"/>
                <a:ea typeface="DejaVu Sans"/>
              </a:rPr>
              <a:t> 25&lt;= SSS&lt;=40 for |</a:t>
            </a:r>
            <a:r>
              <a:rPr lang="en-US" dirty="0" err="1">
                <a:solidFill>
                  <a:srgbClr val="000000"/>
                </a:solidFill>
                <a:latin typeface="Calibri"/>
                <a:ea typeface="DejaVu Sans"/>
              </a:rPr>
              <a:t>lats</a:t>
            </a:r>
            <a:r>
              <a:rPr lang="en-US" dirty="0">
                <a:solidFill>
                  <a:srgbClr val="000000"/>
                </a:solidFill>
                <a:latin typeface="Calibri"/>
                <a:ea typeface="DejaVu Sans"/>
              </a:rPr>
              <a:t>| in [0,30]</a:t>
            </a:r>
            <a:endParaRPr/>
          </a:p>
          <a:p>
            <a:pPr>
              <a:lnSpc>
                <a:spcPct val="100000"/>
              </a:lnSpc>
            </a:pPr>
            <a:endParaRPr/>
          </a:p>
        </p:txBody>
      </p:sp>
      <p:sp>
        <p:nvSpPr>
          <p:cNvPr id="311" name="CustomShape 5"/>
          <p:cNvSpPr/>
          <p:nvPr/>
        </p:nvSpPr>
        <p:spPr>
          <a:xfrm>
            <a:off x="1952436" y="1142722"/>
            <a:ext cx="7926703" cy="757352"/>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en-US" sz="2200" dirty="0">
                <a:solidFill>
                  <a:srgbClr val="000000"/>
                </a:solidFill>
                <a:latin typeface="Calibri"/>
                <a:ea typeface="DejaVu Sans"/>
              </a:rPr>
              <a:t>According to validation protocol:</a:t>
            </a:r>
            <a:endParaRPr dirty="0"/>
          </a:p>
          <a:p>
            <a:pPr>
              <a:lnSpc>
                <a:spcPct val="100000"/>
              </a:lnSpc>
            </a:pPr>
            <a:endParaRPr dirty="0"/>
          </a:p>
          <a:p>
            <a:pPr>
              <a:lnSpc>
                <a:spcPct val="100000"/>
              </a:lnSpc>
            </a:pPr>
            <a:r>
              <a:rPr lang="en-US" dirty="0">
                <a:solidFill>
                  <a:srgbClr val="000000"/>
                </a:solidFill>
                <a:latin typeface="Calibri"/>
                <a:ea typeface="DejaVu Sans"/>
              </a:rPr>
              <a:t>- </a:t>
            </a:r>
            <a:r>
              <a:rPr lang="en-US" dirty="0" err="1">
                <a:solidFill>
                  <a:srgbClr val="000000"/>
                </a:solidFill>
                <a:latin typeface="Calibri"/>
                <a:ea typeface="DejaVu Sans"/>
              </a:rPr>
              <a:t>Dg_af_fov</a:t>
            </a:r>
            <a:r>
              <a:rPr lang="en-US" dirty="0">
                <a:solidFill>
                  <a:srgbClr val="000000"/>
                </a:solidFill>
                <a:latin typeface="Calibri"/>
                <a:ea typeface="DejaVu Sans"/>
              </a:rPr>
              <a:t> &gt;130</a:t>
            </a:r>
            <a:endParaRPr dirty="0"/>
          </a:p>
        </p:txBody>
      </p:sp>
      <p:sp>
        <p:nvSpPr>
          <p:cNvPr id="7" name="Segnaposto numero diapositiva 6"/>
          <p:cNvSpPr>
            <a:spLocks noGrp="1"/>
          </p:cNvSpPr>
          <p:nvPr>
            <p:ph type="sldNum" sz="quarter" idx="12"/>
          </p:nvPr>
        </p:nvSpPr>
        <p:spPr/>
        <p:txBody>
          <a:bodyPr/>
          <a:lstStyle/>
          <a:p>
            <a:fld id="{3755736B-F450-40DA-A736-93A581482064}" type="slidenum">
              <a:rPr lang="fr-FR" smtClean="0"/>
              <a:pPr/>
              <a:t>4</a:t>
            </a:fld>
            <a:endParaRPr lang="fr-FR"/>
          </a:p>
        </p:txBody>
      </p:sp>
    </p:spTree>
    <p:extLst>
      <p:ext uri="{BB962C8B-B14F-4D97-AF65-F5344CB8AC3E}">
        <p14:creationId xmlns:p14="http://schemas.microsoft.com/office/powerpoint/2010/main" val="32597228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880" y="0"/>
            <a:ext cx="10515600" cy="1325563"/>
          </a:xfrm>
        </p:spPr>
        <p:txBody>
          <a:bodyPr/>
          <a:lstStyle/>
          <a:p>
            <a:r>
              <a:rPr lang="fr-FR" dirty="0" err="1" smtClean="0"/>
              <a:t>Generation</a:t>
            </a:r>
            <a:r>
              <a:rPr lang="fr-FR" dirty="0" smtClean="0"/>
              <a:t> of (</a:t>
            </a:r>
            <a:r>
              <a:rPr lang="fr-FR" dirty="0" err="1" smtClean="0"/>
              <a:t>monthly</a:t>
            </a:r>
            <a:r>
              <a:rPr lang="fr-FR" dirty="0" smtClean="0"/>
              <a:t>) </a:t>
            </a:r>
            <a:r>
              <a:rPr lang="fr-FR" dirty="0" err="1" smtClean="0"/>
              <a:t>Systematic</a:t>
            </a:r>
            <a:r>
              <a:rPr lang="fr-FR" dirty="0" smtClean="0"/>
              <a:t> Validation Reports</a:t>
            </a:r>
            <a:endParaRPr lang="fr-FR" dirty="0"/>
          </a:p>
        </p:txBody>
      </p:sp>
      <p:pic>
        <p:nvPicPr>
          <p:cNvPr id="5" name="Image 4"/>
          <p:cNvPicPr>
            <a:picLocks noChangeAspect="1"/>
          </p:cNvPicPr>
          <p:nvPr/>
        </p:nvPicPr>
        <p:blipFill>
          <a:blip r:embed="rId2"/>
          <a:stretch>
            <a:fillRect/>
          </a:stretch>
        </p:blipFill>
        <p:spPr>
          <a:xfrm>
            <a:off x="74880" y="3010119"/>
            <a:ext cx="10114148" cy="3435490"/>
          </a:xfrm>
          <a:prstGeom prst="rect">
            <a:avLst/>
          </a:prstGeom>
        </p:spPr>
      </p:pic>
      <p:sp>
        <p:nvSpPr>
          <p:cNvPr id="7" name="ZoneTexte 6"/>
          <p:cNvSpPr txBox="1"/>
          <p:nvPr/>
        </p:nvSpPr>
        <p:spPr>
          <a:xfrm>
            <a:off x="317241" y="1690688"/>
            <a:ext cx="2986459" cy="646331"/>
          </a:xfrm>
          <a:prstGeom prst="rect">
            <a:avLst/>
          </a:prstGeom>
          <a:noFill/>
        </p:spPr>
        <p:txBody>
          <a:bodyPr wrap="none" rtlCol="0">
            <a:spAutoFit/>
          </a:bodyPr>
          <a:lstStyle/>
          <a:p>
            <a:r>
              <a:rPr lang="fr-FR" dirty="0" smtClean="0"/>
              <a:t>For </a:t>
            </a:r>
            <a:r>
              <a:rPr lang="fr-FR" dirty="0" err="1" smtClean="0"/>
              <a:t>each</a:t>
            </a:r>
            <a:r>
              <a:rPr lang="fr-FR" dirty="0" smtClean="0"/>
              <a:t> </a:t>
            </a:r>
            <a:r>
              <a:rPr lang="fr-FR" dirty="0" err="1" smtClean="0"/>
              <a:t>product</a:t>
            </a:r>
            <a:r>
              <a:rPr lang="fr-FR" dirty="0" smtClean="0"/>
              <a:t>, </a:t>
            </a:r>
            <a:r>
              <a:rPr lang="fr-FR" dirty="0" err="1" smtClean="0"/>
              <a:t>each</a:t>
            </a:r>
            <a:r>
              <a:rPr lang="fr-FR" dirty="0" smtClean="0"/>
              <a:t> </a:t>
            </a:r>
            <a:r>
              <a:rPr lang="fr-FR" dirty="0" err="1" smtClean="0"/>
              <a:t>region</a:t>
            </a:r>
            <a:endParaRPr lang="fr-FR" dirty="0" smtClean="0"/>
          </a:p>
          <a:p>
            <a:r>
              <a:rPr lang="fr-FR" dirty="0" err="1" smtClean="0"/>
              <a:t>Generic</a:t>
            </a:r>
            <a:r>
              <a:rPr lang="fr-FR" dirty="0" smtClean="0"/>
              <a:t> </a:t>
            </a:r>
            <a:r>
              <a:rPr lang="fr-FR" dirty="0" err="1" smtClean="0"/>
              <a:t>statistics</a:t>
            </a:r>
            <a:r>
              <a:rPr lang="fr-FR" dirty="0" smtClean="0"/>
              <a:t> per </a:t>
            </a:r>
            <a:r>
              <a:rPr lang="fr-FR" dirty="0" err="1" smtClean="0"/>
              <a:t>region</a:t>
            </a:r>
            <a:endParaRPr lang="fr-FR" dirty="0"/>
          </a:p>
        </p:txBody>
      </p:sp>
      <p:pic>
        <p:nvPicPr>
          <p:cNvPr id="3" name="Image 2"/>
          <p:cNvPicPr>
            <a:picLocks noChangeAspect="1"/>
          </p:cNvPicPr>
          <p:nvPr/>
        </p:nvPicPr>
        <p:blipFill>
          <a:blip r:embed="rId3"/>
          <a:stretch>
            <a:fillRect/>
          </a:stretch>
        </p:blipFill>
        <p:spPr>
          <a:xfrm>
            <a:off x="3949700" y="802924"/>
            <a:ext cx="2544456" cy="2467677"/>
          </a:xfrm>
          <a:prstGeom prst="rect">
            <a:avLst/>
          </a:prstGeom>
        </p:spPr>
      </p:pic>
      <p:pic>
        <p:nvPicPr>
          <p:cNvPr id="8" name="Image 7" descr="pdf_exemple.png"/>
          <p:cNvPicPr/>
          <p:nvPr/>
        </p:nvPicPr>
        <p:blipFill>
          <a:blip r:embed="rId4" cstate="print"/>
          <a:stretch>
            <a:fillRect/>
          </a:stretch>
        </p:blipFill>
        <p:spPr>
          <a:xfrm>
            <a:off x="6494156" y="711200"/>
            <a:ext cx="3310244" cy="2450416"/>
          </a:xfrm>
          <a:prstGeom prst="rect">
            <a:avLst/>
          </a:prstGeom>
        </p:spPr>
      </p:pic>
      <p:sp>
        <p:nvSpPr>
          <p:cNvPr id="6" name="ZoneTexte 5"/>
          <p:cNvSpPr txBox="1"/>
          <p:nvPr/>
        </p:nvSpPr>
        <p:spPr>
          <a:xfrm>
            <a:off x="546100" y="6260943"/>
            <a:ext cx="923651" cy="369332"/>
          </a:xfrm>
          <a:prstGeom prst="rect">
            <a:avLst/>
          </a:prstGeom>
          <a:noFill/>
        </p:spPr>
        <p:txBody>
          <a:bodyPr wrap="none" rtlCol="0">
            <a:spAutoFit/>
          </a:bodyPr>
          <a:lstStyle/>
          <a:p>
            <a:r>
              <a:rPr lang="fr-FR" dirty="0" smtClean="0"/>
              <a:t>+ RMSD</a:t>
            </a:r>
            <a:endParaRPr lang="fr-FR" dirty="0"/>
          </a:p>
        </p:txBody>
      </p:sp>
    </p:spTree>
    <p:extLst>
      <p:ext uri="{BB962C8B-B14F-4D97-AF65-F5344CB8AC3E}">
        <p14:creationId xmlns:p14="http://schemas.microsoft.com/office/powerpoint/2010/main" val="3252250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880" y="0"/>
            <a:ext cx="10515600" cy="1325563"/>
          </a:xfrm>
        </p:spPr>
        <p:txBody>
          <a:bodyPr/>
          <a:lstStyle/>
          <a:p>
            <a:r>
              <a:rPr lang="fr-FR" dirty="0" err="1" smtClean="0"/>
              <a:t>Generation</a:t>
            </a:r>
            <a:r>
              <a:rPr lang="fr-FR" dirty="0" smtClean="0"/>
              <a:t> of (</a:t>
            </a:r>
            <a:r>
              <a:rPr lang="fr-FR" dirty="0" err="1" smtClean="0"/>
              <a:t>monthly</a:t>
            </a:r>
            <a:r>
              <a:rPr lang="fr-FR" dirty="0" smtClean="0"/>
              <a:t>) </a:t>
            </a:r>
            <a:r>
              <a:rPr lang="fr-FR" dirty="0" err="1" smtClean="0"/>
              <a:t>Systematic</a:t>
            </a:r>
            <a:r>
              <a:rPr lang="fr-FR" dirty="0" smtClean="0"/>
              <a:t> Validation Reports</a:t>
            </a:r>
            <a:endParaRPr lang="fr-FR" dirty="0"/>
          </a:p>
        </p:txBody>
      </p:sp>
      <p:sp>
        <p:nvSpPr>
          <p:cNvPr id="7" name="ZoneTexte 6"/>
          <p:cNvSpPr txBox="1"/>
          <p:nvPr/>
        </p:nvSpPr>
        <p:spPr>
          <a:xfrm>
            <a:off x="317241" y="1690688"/>
            <a:ext cx="3673891" cy="1200329"/>
          </a:xfrm>
          <a:prstGeom prst="rect">
            <a:avLst/>
          </a:prstGeom>
          <a:noFill/>
        </p:spPr>
        <p:txBody>
          <a:bodyPr wrap="none" rtlCol="0">
            <a:spAutoFit/>
          </a:bodyPr>
          <a:lstStyle/>
          <a:p>
            <a:r>
              <a:rPr lang="fr-FR" dirty="0" smtClean="0"/>
              <a:t>For </a:t>
            </a:r>
            <a:r>
              <a:rPr lang="fr-FR" dirty="0" err="1" smtClean="0"/>
              <a:t>each</a:t>
            </a:r>
            <a:r>
              <a:rPr lang="fr-FR" dirty="0" smtClean="0"/>
              <a:t> </a:t>
            </a:r>
            <a:r>
              <a:rPr lang="fr-FR" dirty="0" err="1" smtClean="0"/>
              <a:t>product</a:t>
            </a:r>
            <a:r>
              <a:rPr lang="fr-FR" dirty="0" smtClean="0"/>
              <a:t>, </a:t>
            </a:r>
            <a:r>
              <a:rPr lang="fr-FR" dirty="0" err="1" smtClean="0"/>
              <a:t>each</a:t>
            </a:r>
            <a:r>
              <a:rPr lang="fr-FR" dirty="0" smtClean="0"/>
              <a:t> </a:t>
            </a:r>
            <a:r>
              <a:rPr lang="fr-FR" dirty="0" err="1" smtClean="0"/>
              <a:t>region</a:t>
            </a:r>
            <a:endParaRPr lang="fr-FR" dirty="0" smtClean="0"/>
          </a:p>
          <a:p>
            <a:r>
              <a:rPr lang="fr-FR" dirty="0" err="1" smtClean="0"/>
              <a:t>Generic</a:t>
            </a:r>
            <a:r>
              <a:rPr lang="fr-FR" dirty="0" smtClean="0"/>
              <a:t> </a:t>
            </a:r>
            <a:r>
              <a:rPr lang="fr-FR" dirty="0" err="1" smtClean="0"/>
              <a:t>statistic</a:t>
            </a:r>
            <a:r>
              <a:rPr lang="fr-FR" dirty="0" smtClean="0"/>
              <a:t> per </a:t>
            </a:r>
            <a:r>
              <a:rPr lang="fr-FR" dirty="0" err="1" smtClean="0"/>
              <a:t>region</a:t>
            </a:r>
            <a:endParaRPr lang="fr-FR" dirty="0" smtClean="0"/>
          </a:p>
          <a:p>
            <a:endParaRPr lang="fr-FR" dirty="0"/>
          </a:p>
          <a:p>
            <a:r>
              <a:rPr lang="fr-FR" dirty="0" smtClean="0"/>
              <a:t>Plot of the </a:t>
            </a:r>
            <a:r>
              <a:rPr lang="fr-FR" dirty="0" err="1" smtClean="0"/>
              <a:t>statistics</a:t>
            </a:r>
            <a:r>
              <a:rPr lang="fr-FR" dirty="0" smtClean="0"/>
              <a:t> </a:t>
            </a:r>
            <a:r>
              <a:rPr lang="fr-FR" dirty="0" err="1" smtClean="0"/>
              <a:t>evolution</a:t>
            </a:r>
            <a:r>
              <a:rPr lang="fr-FR" dirty="0" smtClean="0"/>
              <a:t> in time</a:t>
            </a:r>
            <a:endParaRPr lang="fr-FR" dirty="0"/>
          </a:p>
        </p:txBody>
      </p:sp>
      <p:pic>
        <p:nvPicPr>
          <p:cNvPr id="4" name="Image 3" descr="Validation_plots.jpg"/>
          <p:cNvPicPr/>
          <p:nvPr/>
        </p:nvPicPr>
        <p:blipFill>
          <a:blip r:embed="rId2" cstate="print"/>
          <a:stretch>
            <a:fillRect/>
          </a:stretch>
        </p:blipFill>
        <p:spPr>
          <a:xfrm>
            <a:off x="4857289" y="933062"/>
            <a:ext cx="7160540" cy="5725232"/>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3465"/>
            <a:ext cx="4727751" cy="3544829"/>
          </a:xfrm>
          <a:prstGeom prst="rect">
            <a:avLst/>
          </a:prstGeom>
        </p:spPr>
      </p:pic>
    </p:spTree>
    <p:extLst>
      <p:ext uri="{BB962C8B-B14F-4D97-AF65-F5344CB8AC3E}">
        <p14:creationId xmlns:p14="http://schemas.microsoft.com/office/powerpoint/2010/main" val="32056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218" name="Image 2" descr="spatialerrordistri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90" y="837301"/>
            <a:ext cx="4988375" cy="3726073"/>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 76" descr="spatialerrordistrib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559" y="837301"/>
            <a:ext cx="4982547" cy="374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1644343" y="4712642"/>
            <a:ext cx="9740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Figure: Spatial distribution of the mean </a:t>
            </a:r>
            <a:r>
              <a:rPr kumimoji="0" lang="en-US" altLang="fr-FR"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SSSSMOS-</a:t>
            </a:r>
            <a:r>
              <a:rPr kumimoji="0" lang="en-US" altLang="fr-FR"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SSSin</a:t>
            </a:r>
            <a:r>
              <a:rPr kumimoji="0" lang="en-US" altLang="fr-FR"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 situ</a:t>
            </a:r>
            <a:r>
              <a:rPr kumimoji="0" lang="en-US" altLang="fr-FR" sz="1200" b="0" i="0" u="none" strike="noStrike" cap="none" normalizeH="0" baseline="0" dirty="0" smtClean="0">
                <a:ln>
                  <a:noFill/>
                </a:ln>
                <a:solidFill>
                  <a:schemeClr val="tx1"/>
                </a:solidFill>
                <a:effectLst/>
                <a:ea typeface="Times New Roman" panose="02020603050405020304" pitchFamily="18" charset="0"/>
              </a:rPr>
              <a:t> </a:t>
            </a: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where SMOS are the weekly L4 composite data at 0.5° resolution after averaging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a:t>
            </a:r>
            <a:r>
              <a:rPr kumimoji="0" lang="fr-FR"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Δ</a:t>
            </a:r>
            <a:r>
              <a:rPr kumimoji="0" lang="en-US" altLang="fr-F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SSS 2010-2014 data over 1°x1° boxes. Left: </a:t>
            </a:r>
            <a:endParaRPr kumimoji="0" lang="en-US"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6900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654300" y="1423989"/>
            <a:ext cx="6350000" cy="95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smtClean="0"/>
              <a:t>Enhanced Validation Metrics</a:t>
            </a:r>
            <a:r>
              <a:rPr lang="fr-FR" b="1" dirty="0" smtClean="0"/>
              <a:t/>
            </a:r>
            <a:br>
              <a:rPr lang="fr-FR" b="1" dirty="0" smtClean="0"/>
            </a:br>
            <a:endParaRPr lang="fr-FR" dirty="0"/>
          </a:p>
        </p:txBody>
      </p:sp>
    </p:spTree>
    <p:extLst>
      <p:ext uri="{BB962C8B-B14F-4D97-AF65-F5344CB8AC3E}">
        <p14:creationId xmlns:p14="http://schemas.microsoft.com/office/powerpoint/2010/main" val="3412171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279" y="0"/>
            <a:ext cx="10515600" cy="1325563"/>
          </a:xfrm>
        </p:spPr>
        <p:txBody>
          <a:bodyPr>
            <a:normAutofit/>
          </a:bodyPr>
          <a:lstStyle/>
          <a:p>
            <a:r>
              <a:rPr lang="fr-FR" sz="3200" dirty="0" smtClean="0"/>
              <a:t>MDB For a user-</a:t>
            </a:r>
            <a:r>
              <a:rPr lang="fr-FR" sz="3200" dirty="0" err="1" smtClean="0"/>
              <a:t>selected</a:t>
            </a:r>
            <a:r>
              <a:rPr lang="fr-FR" sz="3200" dirty="0" smtClean="0"/>
              <a:t> </a:t>
            </a:r>
            <a:r>
              <a:rPr lang="fr-FR" sz="3200" dirty="0" err="1" smtClean="0"/>
              <a:t>Region</a:t>
            </a:r>
            <a:r>
              <a:rPr lang="fr-FR" sz="3200" dirty="0" smtClean="0"/>
              <a:t>, a </a:t>
            </a:r>
            <a:r>
              <a:rPr lang="fr-FR" sz="3200" dirty="0" err="1" smtClean="0"/>
              <a:t>given</a:t>
            </a:r>
            <a:r>
              <a:rPr lang="fr-FR" sz="3200" dirty="0" smtClean="0"/>
              <a:t> </a:t>
            </a:r>
            <a:r>
              <a:rPr lang="fr-FR" sz="3200" dirty="0" err="1" smtClean="0"/>
              <a:t>virtual</a:t>
            </a:r>
            <a:r>
              <a:rPr lang="fr-FR" sz="3200" dirty="0" smtClean="0"/>
              <a:t> </a:t>
            </a:r>
            <a:r>
              <a:rPr lang="fr-FR" sz="3200" dirty="0" err="1" smtClean="0"/>
              <a:t>mooring</a:t>
            </a:r>
            <a:r>
              <a:rPr lang="fr-FR" sz="3200" dirty="0" smtClean="0"/>
              <a:t>, a </a:t>
            </a:r>
            <a:r>
              <a:rPr lang="fr-FR" sz="3200" dirty="0" err="1" smtClean="0"/>
              <a:t>given</a:t>
            </a:r>
            <a:r>
              <a:rPr lang="fr-FR" sz="3200" dirty="0" smtClean="0"/>
              <a:t> time </a:t>
            </a:r>
            <a:r>
              <a:rPr lang="fr-FR" sz="3200" dirty="0" err="1" smtClean="0"/>
              <a:t>period</a:t>
            </a:r>
            <a:r>
              <a:rPr lang="fr-FR" sz="3200" dirty="0" smtClean="0"/>
              <a:t>=&gt; </a:t>
            </a:r>
            <a:r>
              <a:rPr lang="fr-FR" sz="3200" dirty="0" err="1" smtClean="0"/>
              <a:t>see</a:t>
            </a:r>
            <a:r>
              <a:rPr lang="fr-FR" sz="3200" dirty="0" smtClean="0"/>
              <a:t> S. </a:t>
            </a:r>
            <a:r>
              <a:rPr lang="fr-FR" sz="3200" dirty="0" err="1" smtClean="0"/>
              <a:t>Guimbard</a:t>
            </a:r>
            <a:r>
              <a:rPr lang="fr-FR" sz="3200" dirty="0" smtClean="0"/>
              <a:t> </a:t>
            </a:r>
            <a:r>
              <a:rPr lang="fr-FR" sz="3200" dirty="0" err="1" smtClean="0"/>
              <a:t>pres</a:t>
            </a:r>
            <a:r>
              <a:rPr lang="fr-FR" sz="3200" dirty="0" smtClean="0"/>
              <a:t> on </a:t>
            </a:r>
            <a:r>
              <a:rPr lang="fr-FR" sz="3200" dirty="0" err="1" smtClean="0"/>
              <a:t>tools</a:t>
            </a:r>
            <a:endParaRPr lang="fr-FR" sz="3200" dirty="0"/>
          </a:p>
        </p:txBody>
      </p:sp>
      <p:pic>
        <p:nvPicPr>
          <p:cNvPr id="4" name="Imagen 3" descr="Screen Shot 2017-04-25 at 15.38.10.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79" y="1325563"/>
            <a:ext cx="7868242" cy="4351338"/>
          </a:xfrm>
          <a:prstGeom prst="rect">
            <a:avLst/>
          </a:prstGeom>
        </p:spPr>
      </p:pic>
      <p:pic>
        <p:nvPicPr>
          <p:cNvPr id="5" name="Image 4"/>
          <p:cNvPicPr>
            <a:picLocks noChangeAspect="1"/>
          </p:cNvPicPr>
          <p:nvPr/>
        </p:nvPicPr>
        <p:blipFill>
          <a:blip r:embed="rId3"/>
          <a:stretch>
            <a:fillRect/>
          </a:stretch>
        </p:blipFill>
        <p:spPr>
          <a:xfrm>
            <a:off x="8587162" y="1329542"/>
            <a:ext cx="1362704" cy="1321585"/>
          </a:xfrm>
          <a:prstGeom prst="rect">
            <a:avLst/>
          </a:prstGeom>
        </p:spPr>
      </p:pic>
      <p:pic>
        <p:nvPicPr>
          <p:cNvPr id="6" name="Image 5" descr="pdf_exemple.png"/>
          <p:cNvPicPr/>
          <p:nvPr/>
        </p:nvPicPr>
        <p:blipFill>
          <a:blip r:embed="rId4" cstate="print"/>
          <a:stretch>
            <a:fillRect/>
          </a:stretch>
        </p:blipFill>
        <p:spPr>
          <a:xfrm>
            <a:off x="10096696" y="1325563"/>
            <a:ext cx="1656365" cy="1325564"/>
          </a:xfrm>
          <a:prstGeom prst="rect">
            <a:avLst/>
          </a:prstGeom>
        </p:spPr>
      </p:pic>
      <p:sp>
        <p:nvSpPr>
          <p:cNvPr id="7" name="ZoneTexte 6"/>
          <p:cNvSpPr txBox="1"/>
          <p:nvPr/>
        </p:nvSpPr>
        <p:spPr>
          <a:xfrm>
            <a:off x="8420100" y="3501232"/>
            <a:ext cx="2794000" cy="923330"/>
          </a:xfrm>
          <a:prstGeom prst="rect">
            <a:avLst/>
          </a:prstGeom>
          <a:noFill/>
        </p:spPr>
        <p:txBody>
          <a:bodyPr wrap="square" rtlCol="0">
            <a:spAutoFit/>
          </a:bodyPr>
          <a:lstStyle/>
          <a:p>
            <a:r>
              <a:rPr lang="fr-FR" dirty="0" err="1" smtClean="0"/>
              <a:t>Comparison</a:t>
            </a:r>
            <a:r>
              <a:rPr lang="fr-FR" dirty="0" smtClean="0"/>
              <a:t> </a:t>
            </a:r>
            <a:r>
              <a:rPr lang="fr-FR" dirty="0" err="1" smtClean="0"/>
              <a:t>statistics</a:t>
            </a:r>
            <a:r>
              <a:rPr lang="fr-FR" dirty="0" smtClean="0"/>
              <a:t> </a:t>
            </a:r>
            <a:r>
              <a:rPr lang="fr-FR" dirty="0" err="1" smtClean="0"/>
              <a:t>between</a:t>
            </a:r>
            <a:r>
              <a:rPr lang="fr-FR" dirty="0" smtClean="0"/>
              <a:t> user-</a:t>
            </a:r>
            <a:r>
              <a:rPr lang="fr-FR" dirty="0" err="1" smtClean="0"/>
              <a:t>driven</a:t>
            </a:r>
            <a:r>
              <a:rPr lang="fr-FR" dirty="0" smtClean="0"/>
              <a:t> </a:t>
            </a:r>
            <a:r>
              <a:rPr lang="fr-FR" dirty="0" err="1" smtClean="0"/>
              <a:t>choice</a:t>
            </a:r>
            <a:endParaRPr lang="fr-FR" dirty="0" smtClean="0"/>
          </a:p>
          <a:p>
            <a:r>
              <a:rPr lang="fr-FR" dirty="0" smtClean="0"/>
              <a:t>Of </a:t>
            </a:r>
            <a:r>
              <a:rPr lang="fr-FR" dirty="0" err="1" smtClean="0"/>
              <a:t>products</a:t>
            </a:r>
            <a:endParaRPr lang="fr-FR" dirty="0"/>
          </a:p>
        </p:txBody>
      </p:sp>
    </p:spTree>
    <p:extLst>
      <p:ext uri="{BB962C8B-B14F-4D97-AF65-F5344CB8AC3E}">
        <p14:creationId xmlns:p14="http://schemas.microsoft.com/office/powerpoint/2010/main" val="515858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410" y="-190398"/>
            <a:ext cx="10515600" cy="1325563"/>
          </a:xfrm>
        </p:spPr>
        <p:txBody>
          <a:bodyPr/>
          <a:lstStyle/>
          <a:p>
            <a:r>
              <a:rPr lang="fr-FR" dirty="0" err="1" smtClean="0"/>
              <a:t>Other</a:t>
            </a:r>
            <a:r>
              <a:rPr lang="fr-FR" dirty="0" smtClean="0"/>
              <a:t> </a:t>
            </a:r>
            <a:r>
              <a:rPr lang="fr-FR" dirty="0" err="1" smtClean="0"/>
              <a:t>Proposed</a:t>
            </a:r>
            <a:r>
              <a:rPr lang="fr-FR" dirty="0" smtClean="0"/>
              <a:t> </a:t>
            </a:r>
            <a:r>
              <a:rPr lang="fr-FR" dirty="0" err="1" smtClean="0"/>
              <a:t>Enhanced</a:t>
            </a:r>
            <a:r>
              <a:rPr lang="fr-FR" dirty="0" smtClean="0"/>
              <a:t> </a:t>
            </a:r>
            <a:r>
              <a:rPr lang="fr-FR" dirty="0" err="1" smtClean="0"/>
              <a:t>Metrics</a:t>
            </a:r>
            <a:endParaRPr lang="fr-FR" dirty="0"/>
          </a:p>
        </p:txBody>
      </p:sp>
      <p:sp>
        <p:nvSpPr>
          <p:cNvPr id="3" name="Espace réservé du contenu 2"/>
          <p:cNvSpPr>
            <a:spLocks noGrp="1"/>
          </p:cNvSpPr>
          <p:nvPr>
            <p:ph idx="1"/>
          </p:nvPr>
        </p:nvSpPr>
        <p:spPr>
          <a:xfrm>
            <a:off x="351504" y="1249465"/>
            <a:ext cx="10515600" cy="4351338"/>
          </a:xfrm>
        </p:spPr>
        <p:txBody>
          <a:bodyPr>
            <a:normAutofit fontScale="62500" lnSpcReduction="20000"/>
          </a:bodyPr>
          <a:lstStyle/>
          <a:p>
            <a:r>
              <a:rPr lang="fr-FR" b="1" u="sng" dirty="0" smtClean="0"/>
              <a:t>SSS Biais </a:t>
            </a:r>
            <a:r>
              <a:rPr lang="fr-FR" b="1" u="sng" dirty="0" err="1" smtClean="0"/>
              <a:t>dependencies</a:t>
            </a:r>
            <a:r>
              <a:rPr lang="fr-FR" b="1" u="sng" dirty="0" smtClean="0"/>
              <a:t> </a:t>
            </a:r>
            <a:r>
              <a:rPr lang="fr-FR" b="1" u="sng" dirty="0" err="1" smtClean="0"/>
              <a:t>with</a:t>
            </a:r>
            <a:r>
              <a:rPr lang="fr-FR" b="1" u="sng" dirty="0" smtClean="0"/>
              <a:t> </a:t>
            </a:r>
            <a:r>
              <a:rPr lang="fr-FR" b="1" u="sng" dirty="0" err="1" smtClean="0"/>
              <a:t>other</a:t>
            </a:r>
            <a:r>
              <a:rPr lang="fr-FR" b="1" u="sng" dirty="0" smtClean="0"/>
              <a:t> EO variables</a:t>
            </a:r>
          </a:p>
          <a:p>
            <a:r>
              <a:rPr lang="fr-FR" b="1" u="sng" dirty="0" smtClean="0"/>
              <a:t>Spectral Analyses </a:t>
            </a:r>
          </a:p>
          <a:p>
            <a:pPr marL="0" indent="0">
              <a:buNone/>
            </a:pPr>
            <a:r>
              <a:rPr lang="fr-FR" dirty="0" smtClean="0"/>
              <a:t>Temporal at real or </a:t>
            </a:r>
            <a:r>
              <a:rPr lang="fr-FR" dirty="0" err="1" smtClean="0"/>
              <a:t>virtual</a:t>
            </a:r>
            <a:r>
              <a:rPr lang="fr-FR" dirty="0" smtClean="0"/>
              <a:t> </a:t>
            </a:r>
            <a:r>
              <a:rPr lang="fr-FR" dirty="0" err="1" smtClean="0"/>
              <a:t>moorings</a:t>
            </a:r>
            <a:endParaRPr lang="fr-FR" dirty="0" smtClean="0"/>
          </a:p>
          <a:p>
            <a:pPr marL="0" indent="0">
              <a:buNone/>
            </a:pPr>
            <a:r>
              <a:rPr lang="fr-FR" dirty="0" smtClean="0"/>
              <a:t>Spatial spectral analyses</a:t>
            </a:r>
          </a:p>
          <a:p>
            <a:r>
              <a:rPr lang="fr-FR" b="1" u="sng" dirty="0" err="1" smtClean="0"/>
              <a:t>Correlation</a:t>
            </a:r>
            <a:r>
              <a:rPr lang="fr-FR" b="1" u="sng" dirty="0" smtClean="0"/>
              <a:t> Analyses</a:t>
            </a:r>
          </a:p>
          <a:p>
            <a:pPr marL="0" indent="0">
              <a:buNone/>
            </a:pPr>
            <a:r>
              <a:rPr lang="fr-FR" dirty="0" smtClean="0"/>
              <a:t>2D Cross-</a:t>
            </a:r>
            <a:r>
              <a:rPr lang="fr-FR" dirty="0" err="1" smtClean="0"/>
              <a:t>correlation</a:t>
            </a:r>
            <a:r>
              <a:rPr lang="fr-FR" dirty="0" smtClean="0"/>
              <a:t> </a:t>
            </a:r>
            <a:r>
              <a:rPr lang="fr-FR" dirty="0" err="1" smtClean="0"/>
              <a:t>between</a:t>
            </a:r>
            <a:r>
              <a:rPr lang="fr-FR" dirty="0" smtClean="0"/>
              <a:t> SSS (L2-&gt;L4) &amp; </a:t>
            </a:r>
            <a:r>
              <a:rPr lang="fr-FR" dirty="0" err="1" smtClean="0"/>
              <a:t>other</a:t>
            </a:r>
            <a:r>
              <a:rPr lang="fr-FR" dirty="0" smtClean="0"/>
              <a:t> </a:t>
            </a:r>
            <a:r>
              <a:rPr lang="fr-FR" dirty="0" err="1" smtClean="0"/>
              <a:t>varaibles</a:t>
            </a:r>
            <a:r>
              <a:rPr lang="fr-FR" dirty="0" smtClean="0"/>
              <a:t>:</a:t>
            </a:r>
          </a:p>
          <a:p>
            <a:pPr marL="0" indent="0">
              <a:buNone/>
            </a:pPr>
            <a:r>
              <a:rPr lang="fr-FR" dirty="0" smtClean="0"/>
              <a:t>SSS SMOS &amp; SSS SMAP</a:t>
            </a:r>
          </a:p>
          <a:p>
            <a:pPr marL="0" indent="0">
              <a:buNone/>
            </a:pPr>
            <a:r>
              <a:rPr lang="fr-FR" dirty="0" smtClean="0"/>
              <a:t>SSS SMOS &amp; SLA</a:t>
            </a:r>
          </a:p>
          <a:p>
            <a:pPr marL="0" indent="0">
              <a:buNone/>
            </a:pPr>
            <a:r>
              <a:rPr lang="fr-FR" dirty="0" smtClean="0"/>
              <a:t>Etc… </a:t>
            </a:r>
          </a:p>
          <a:p>
            <a:pPr marL="0" indent="0">
              <a:buNone/>
            </a:pPr>
            <a:endParaRPr lang="fr-FR" dirty="0"/>
          </a:p>
          <a:p>
            <a:r>
              <a:rPr lang="fr-FR" b="1" u="sng" dirty="0" smtClean="0"/>
              <a:t>Frontal Analyses:</a:t>
            </a:r>
          </a:p>
          <a:p>
            <a:pPr marL="0" indent="0">
              <a:buNone/>
            </a:pPr>
            <a:endParaRPr lang="fr-FR" b="1" u="sng" dirty="0"/>
          </a:p>
          <a:p>
            <a:pPr marL="0" indent="0">
              <a:buNone/>
            </a:pPr>
            <a:r>
              <a:rPr lang="fr-FR" dirty="0" smtClean="0"/>
              <a:t>Meridional and zonal gradient </a:t>
            </a:r>
            <a:r>
              <a:rPr lang="fr-FR" dirty="0" err="1" smtClean="0"/>
              <a:t>mapping</a:t>
            </a:r>
            <a:endParaRPr lang="fr-FR" dirty="0" smtClean="0"/>
          </a:p>
          <a:p>
            <a:pPr marL="0" indent="0">
              <a:buNone/>
            </a:pPr>
            <a:endParaRPr lang="fr-FR" dirty="0"/>
          </a:p>
        </p:txBody>
      </p:sp>
    </p:spTree>
    <p:extLst>
      <p:ext uri="{BB962C8B-B14F-4D97-AF65-F5344CB8AC3E}">
        <p14:creationId xmlns:p14="http://schemas.microsoft.com/office/powerpoint/2010/main" val="2893936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7400" y="-320675"/>
            <a:ext cx="10515600" cy="1325563"/>
          </a:xfrm>
        </p:spPr>
        <p:txBody>
          <a:bodyPr/>
          <a:lstStyle/>
          <a:p>
            <a:r>
              <a:rPr lang="fr-FR" dirty="0" err="1" smtClean="0"/>
              <a:t>Satelitte</a:t>
            </a:r>
            <a:r>
              <a:rPr lang="fr-FR" dirty="0" smtClean="0"/>
              <a:t> SSS </a:t>
            </a:r>
            <a:r>
              <a:rPr lang="fr-FR" dirty="0" err="1" smtClean="0"/>
              <a:t>bias</a:t>
            </a:r>
            <a:r>
              <a:rPr lang="fr-FR" dirty="0" smtClean="0"/>
              <a:t> </a:t>
            </a:r>
            <a:r>
              <a:rPr lang="fr-FR" dirty="0" err="1" smtClean="0"/>
              <a:t>geophysical</a:t>
            </a:r>
            <a:r>
              <a:rPr lang="fr-FR" dirty="0" smtClean="0"/>
              <a:t> </a:t>
            </a:r>
            <a:r>
              <a:rPr lang="fr-FR" dirty="0" err="1" smtClean="0"/>
              <a:t>dependencies</a:t>
            </a:r>
            <a:endParaRPr lang="fr-FR" dirty="0"/>
          </a:p>
        </p:txBody>
      </p:sp>
      <p:sp>
        <p:nvSpPr>
          <p:cNvPr id="3" name="Espace réservé du contenu 2"/>
          <p:cNvSpPr>
            <a:spLocks noGrp="1"/>
          </p:cNvSpPr>
          <p:nvPr>
            <p:ph idx="1"/>
          </p:nvPr>
        </p:nvSpPr>
        <p:spPr>
          <a:xfrm>
            <a:off x="177800" y="885825"/>
            <a:ext cx="10515600" cy="4351338"/>
          </a:xfrm>
        </p:spPr>
        <p:txBody>
          <a:bodyPr/>
          <a:lstStyle/>
          <a:p>
            <a:r>
              <a:rPr lang="fr-FR" dirty="0" smtClean="0"/>
              <a:t>For </a:t>
            </a:r>
            <a:r>
              <a:rPr lang="fr-FR" dirty="0" err="1" smtClean="0"/>
              <a:t>each</a:t>
            </a:r>
            <a:r>
              <a:rPr lang="fr-FR" dirty="0" smtClean="0"/>
              <a:t> </a:t>
            </a:r>
            <a:r>
              <a:rPr lang="fr-FR" dirty="0" err="1" smtClean="0"/>
              <a:t>region</a:t>
            </a:r>
            <a:r>
              <a:rPr lang="fr-FR" dirty="0" smtClean="0"/>
              <a:t> &amp; </a:t>
            </a:r>
            <a:r>
              <a:rPr lang="fr-FR" dirty="0" err="1" smtClean="0"/>
              <a:t>each</a:t>
            </a:r>
            <a:r>
              <a:rPr lang="fr-FR" dirty="0" smtClean="0"/>
              <a:t> MDB types, </a:t>
            </a:r>
            <a:r>
              <a:rPr lang="fr-FR" dirty="0" err="1" smtClean="0"/>
              <a:t>we</a:t>
            </a:r>
            <a:r>
              <a:rPr lang="fr-FR" dirty="0" smtClean="0"/>
              <a:t> propose to monitor:</a:t>
            </a:r>
          </a:p>
          <a:p>
            <a:pPr marL="0" indent="0">
              <a:buNone/>
            </a:pPr>
            <a:r>
              <a:rPr lang="fr-FR" dirty="0" err="1" smtClean="0"/>
              <a:t>SSS</a:t>
            </a:r>
            <a:r>
              <a:rPr lang="fr-FR" baseline="-25000" dirty="0" err="1" smtClean="0"/>
              <a:t>sat</a:t>
            </a:r>
            <a:r>
              <a:rPr lang="fr-FR" dirty="0" smtClean="0"/>
              <a:t>-SSS </a:t>
            </a:r>
            <a:r>
              <a:rPr lang="fr-FR" baseline="-25000" dirty="0" smtClean="0"/>
              <a:t>in situ  </a:t>
            </a:r>
            <a:r>
              <a:rPr lang="fr-FR" dirty="0" err="1" smtClean="0"/>
              <a:t>properties</a:t>
            </a:r>
            <a:r>
              <a:rPr lang="fr-FR" dirty="0" smtClean="0"/>
              <a:t> as </a:t>
            </a:r>
            <a:r>
              <a:rPr lang="fr-FR" dirty="0" err="1" smtClean="0"/>
              <a:t>function</a:t>
            </a:r>
            <a:r>
              <a:rPr lang="fr-FR" dirty="0" smtClean="0"/>
              <a:t> of the </a:t>
            </a:r>
            <a:r>
              <a:rPr lang="fr-FR" dirty="0" err="1" smtClean="0"/>
              <a:t>following</a:t>
            </a:r>
            <a:r>
              <a:rPr lang="fr-FR" dirty="0" smtClean="0"/>
              <a:t> EO variables:</a:t>
            </a:r>
          </a:p>
          <a:p>
            <a:pPr>
              <a:buFont typeface="Wingdings" panose="05000000000000000000" pitchFamily="2" charset="2"/>
              <a:buChar char="q"/>
            </a:pPr>
            <a:r>
              <a:rPr lang="fr-FR" baseline="-25000" dirty="0" smtClean="0"/>
              <a:t>SST (</a:t>
            </a:r>
            <a:r>
              <a:rPr lang="fr-FR" baseline="-25000" dirty="0" err="1" smtClean="0"/>
              <a:t>local+history</a:t>
            </a:r>
            <a:r>
              <a:rPr lang="fr-FR" baseline="-25000" dirty="0" smtClean="0"/>
              <a:t>)</a:t>
            </a:r>
          </a:p>
          <a:p>
            <a:pPr>
              <a:buFont typeface="Wingdings" panose="05000000000000000000" pitchFamily="2" charset="2"/>
              <a:buChar char="q"/>
            </a:pPr>
            <a:r>
              <a:rPr lang="fr-FR" baseline="-25000" dirty="0" smtClean="0"/>
              <a:t>Wind (</a:t>
            </a:r>
            <a:r>
              <a:rPr lang="fr-FR" baseline="-25000" dirty="0" err="1" smtClean="0"/>
              <a:t>local+history</a:t>
            </a:r>
            <a:r>
              <a:rPr lang="fr-FR" baseline="-25000" dirty="0" smtClean="0"/>
              <a:t>)</a:t>
            </a:r>
          </a:p>
          <a:p>
            <a:pPr>
              <a:buFont typeface="Wingdings" panose="05000000000000000000" pitchFamily="2" charset="2"/>
              <a:buChar char="q"/>
            </a:pPr>
            <a:r>
              <a:rPr lang="fr-FR" baseline="-25000" dirty="0" smtClean="0"/>
              <a:t>Rain (</a:t>
            </a:r>
            <a:r>
              <a:rPr lang="fr-FR" baseline="-25000" dirty="0" err="1" smtClean="0"/>
              <a:t>local+hirstory</a:t>
            </a:r>
            <a:r>
              <a:rPr lang="fr-FR" baseline="-25000" dirty="0" smtClean="0"/>
              <a:t>)</a:t>
            </a:r>
          </a:p>
          <a:p>
            <a:pPr>
              <a:buFont typeface="Wingdings" panose="05000000000000000000" pitchFamily="2" charset="2"/>
              <a:buChar char="q"/>
            </a:pPr>
            <a:endParaRPr lang="fr-FR" baseline="-25000" dirty="0"/>
          </a:p>
          <a:p>
            <a:pPr>
              <a:buFont typeface="Wingdings" panose="05000000000000000000" pitchFamily="2" charset="2"/>
              <a:buChar char="q"/>
            </a:pPr>
            <a:r>
              <a:rPr lang="fr-FR" baseline="-25000" dirty="0" err="1" smtClean="0"/>
              <a:t>Others</a:t>
            </a:r>
            <a:r>
              <a:rPr lang="fr-FR" baseline="-25000" dirty="0" smtClean="0"/>
              <a:t> ???</a:t>
            </a:r>
          </a:p>
          <a:p>
            <a:pPr marL="0" indent="0">
              <a:buNone/>
            </a:pPr>
            <a:endParaRPr lang="fr-FR" baseline="-25000" dirty="0" smtClean="0"/>
          </a:p>
          <a:p>
            <a:pPr marL="0" indent="0">
              <a:buNone/>
            </a:pPr>
            <a:endParaRPr lang="fr-FR" baseline="-250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0" y="1784420"/>
            <a:ext cx="7416800" cy="198085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600" y="3631556"/>
            <a:ext cx="6667500" cy="2917326"/>
          </a:xfrm>
          <a:prstGeom prst="rect">
            <a:avLst/>
          </a:prstGeom>
        </p:spPr>
      </p:pic>
    </p:spTree>
    <p:extLst>
      <p:ext uri="{BB962C8B-B14F-4D97-AF65-F5344CB8AC3E}">
        <p14:creationId xmlns:p14="http://schemas.microsoft.com/office/powerpoint/2010/main" val="684730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AO_ex_3.png"/>
          <p:cNvPicPr>
            <a:picLocks noChangeAspect="1"/>
          </p:cNvPicPr>
          <p:nvPr/>
        </p:nvPicPr>
        <p:blipFill>
          <a:blip r:embed="rId2"/>
          <a:srcRect r="5278"/>
          <a:stretch>
            <a:fillRect/>
          </a:stretch>
        </p:blipFill>
        <p:spPr>
          <a:xfrm>
            <a:off x="2006600" y="244738"/>
            <a:ext cx="8661400" cy="2821484"/>
          </a:xfrm>
          <a:prstGeom prst="rect">
            <a:avLst/>
          </a:prstGeom>
        </p:spPr>
      </p:pic>
      <p:pic>
        <p:nvPicPr>
          <p:cNvPr id="3" name="Image 2" descr="spectre_TAO_ex2.png"/>
          <p:cNvPicPr>
            <a:picLocks noChangeAspect="1"/>
          </p:cNvPicPr>
          <p:nvPr/>
        </p:nvPicPr>
        <p:blipFill>
          <a:blip r:embed="rId3"/>
          <a:stretch>
            <a:fillRect/>
          </a:stretch>
        </p:blipFill>
        <p:spPr>
          <a:xfrm>
            <a:off x="1524000" y="3320222"/>
            <a:ext cx="9144000" cy="3563178"/>
          </a:xfrm>
          <a:prstGeom prst="rect">
            <a:avLst/>
          </a:prstGeom>
        </p:spPr>
      </p:pic>
      <p:pic>
        <p:nvPicPr>
          <p:cNvPr id="4" name="Picture 5"/>
          <p:cNvPicPr>
            <a:picLocks noChangeAspect="1" noChangeArrowheads="1"/>
          </p:cNvPicPr>
          <p:nvPr/>
        </p:nvPicPr>
        <p:blipFill>
          <a:blip r:embed="rId4"/>
          <a:srcRect b="24793"/>
          <a:stretch>
            <a:fillRect/>
          </a:stretch>
        </p:blipFill>
        <p:spPr bwMode="auto">
          <a:xfrm>
            <a:off x="1524000" y="0"/>
            <a:ext cx="4390572" cy="1155700"/>
          </a:xfrm>
          <a:prstGeom prst="rect">
            <a:avLst/>
          </a:prstGeom>
          <a:noFill/>
          <a:ln w="9525">
            <a:noFill/>
            <a:miter lim="800000"/>
            <a:headEnd/>
            <a:tailEnd/>
          </a:ln>
          <a:effectLst/>
        </p:spPr>
      </p:pic>
      <p:cxnSp>
        <p:nvCxnSpPr>
          <p:cNvPr id="6" name="Connecteur droit avec flèche 5"/>
          <p:cNvCxnSpPr/>
          <p:nvPr/>
        </p:nvCxnSpPr>
        <p:spPr>
          <a:xfrm rot="16200000" flipH="1">
            <a:off x="3829050" y="1111250"/>
            <a:ext cx="1041400"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re 1"/>
          <p:cNvSpPr txBox="1">
            <a:spLocks/>
          </p:cNvSpPr>
          <p:nvPr/>
        </p:nvSpPr>
        <p:spPr>
          <a:xfrm>
            <a:off x="2400300" y="2935034"/>
            <a:ext cx="6629400" cy="465576"/>
          </a:xfrm>
          <a:prstGeom prst="rect">
            <a:avLst/>
          </a:prstGeom>
        </p:spPr>
        <p:style>
          <a:lnRef idx="3">
            <a:schemeClr val="lt1"/>
          </a:lnRef>
          <a:fillRef idx="1">
            <a:schemeClr val="accent5"/>
          </a:fillRef>
          <a:effectRef idx="1">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2400" b="1" dirty="0">
                <a:ln w="11430"/>
                <a:solidFill>
                  <a:srgbClr val="FFC000"/>
                </a:solidFill>
                <a:effectLst>
                  <a:outerShdw blurRad="50800" dist="39000" dir="5460000" algn="tl">
                    <a:srgbClr val="000000">
                      <a:alpha val="38000"/>
                    </a:srgbClr>
                  </a:outerShdw>
                </a:effectLst>
                <a:latin typeface="+mj-lt"/>
                <a:ea typeface="+mj-ea"/>
                <a:cs typeface="+mj-cs"/>
              </a:rPr>
              <a:t>Relevant SMOS SSS </a:t>
            </a:r>
            <a:r>
              <a:rPr lang="fr-FR" sz="2400" b="1" dirty="0" err="1">
                <a:ln w="11430"/>
                <a:solidFill>
                  <a:srgbClr val="FFC000"/>
                </a:solidFill>
                <a:effectLst>
                  <a:outerShdw blurRad="50800" dist="39000" dir="5460000" algn="tl">
                    <a:srgbClr val="000000">
                      <a:alpha val="38000"/>
                    </a:srgbClr>
                  </a:outerShdw>
                </a:effectLst>
                <a:latin typeface="+mj-lt"/>
                <a:ea typeface="+mj-ea"/>
                <a:cs typeface="+mj-cs"/>
              </a:rPr>
              <a:t>variability</a:t>
            </a:r>
            <a:r>
              <a:rPr lang="fr-FR" sz="2400" b="1" dirty="0">
                <a:ln w="11430"/>
                <a:solidFill>
                  <a:srgbClr val="FFC000"/>
                </a:solidFill>
                <a:effectLst>
                  <a:outerShdw blurRad="50800" dist="39000" dir="5460000" algn="tl">
                    <a:srgbClr val="000000">
                      <a:alpha val="38000"/>
                    </a:srgbClr>
                  </a:outerShdw>
                </a:effectLst>
                <a:latin typeface="+mj-lt"/>
                <a:ea typeface="+mj-ea"/>
                <a:cs typeface="+mj-cs"/>
              </a:rPr>
              <a:t> down to ~20 </a:t>
            </a:r>
            <a:r>
              <a:rPr lang="fr-FR" sz="2400" b="1" dirty="0" err="1">
                <a:ln w="11430"/>
                <a:solidFill>
                  <a:srgbClr val="FFC000"/>
                </a:solidFill>
                <a:effectLst>
                  <a:outerShdw blurRad="50800" dist="39000" dir="5460000" algn="tl">
                    <a:srgbClr val="000000">
                      <a:alpha val="38000"/>
                    </a:srgbClr>
                  </a:outerShdw>
                </a:effectLst>
                <a:latin typeface="+mj-lt"/>
                <a:ea typeface="+mj-ea"/>
                <a:cs typeface="+mj-cs"/>
              </a:rPr>
              <a:t>days</a:t>
            </a:r>
            <a:endParaRPr lang="fr-FR" sz="2400" b="1" dirty="0">
              <a:ln w="11430"/>
              <a:solidFill>
                <a:srgbClr val="FFC000"/>
              </a:solidFill>
              <a:effectLst>
                <a:outerShdw blurRad="50800" dist="39000" dir="5460000" algn="tl">
                  <a:srgbClr val="000000">
                    <a:alpha val="38000"/>
                  </a:srgbClr>
                </a:outerShdw>
              </a:effectLst>
              <a:latin typeface="+mj-lt"/>
              <a:ea typeface="+mj-ea"/>
              <a:cs typeface="+mj-cs"/>
            </a:endParaRPr>
          </a:p>
        </p:txBody>
      </p:sp>
      <p:sp>
        <p:nvSpPr>
          <p:cNvPr id="9" name="Rectangle 8"/>
          <p:cNvSpPr/>
          <p:nvPr/>
        </p:nvSpPr>
        <p:spPr>
          <a:xfrm>
            <a:off x="3162300" y="4572000"/>
            <a:ext cx="2752272" cy="1244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err="1"/>
              <a:t>Mooring</a:t>
            </a:r>
            <a:r>
              <a:rPr lang="fr-FR" b="1" dirty="0"/>
              <a:t> </a:t>
            </a:r>
            <a:r>
              <a:rPr lang="fr-FR" b="1" dirty="0" err="1"/>
              <a:t>weekly</a:t>
            </a:r>
            <a:r>
              <a:rPr lang="fr-FR" b="1" dirty="0"/>
              <a:t> SSS</a:t>
            </a:r>
            <a:r>
              <a:rPr lang="fr-FR" dirty="0"/>
              <a:t> </a:t>
            </a:r>
          </a:p>
          <a:p>
            <a:pPr algn="ctr"/>
            <a:r>
              <a:rPr lang="fr-FR" b="1" dirty="0">
                <a:solidFill>
                  <a:srgbClr val="FF0000"/>
                </a:solidFill>
              </a:rPr>
              <a:t>SMOS </a:t>
            </a:r>
            <a:r>
              <a:rPr lang="fr-FR" b="1" dirty="0" err="1">
                <a:solidFill>
                  <a:srgbClr val="FF0000"/>
                </a:solidFill>
              </a:rPr>
              <a:t>weekly</a:t>
            </a:r>
            <a:r>
              <a:rPr lang="fr-FR" b="1" dirty="0">
                <a:solidFill>
                  <a:srgbClr val="FF0000"/>
                </a:solidFill>
              </a:rPr>
              <a:t> 50 km</a:t>
            </a:r>
          </a:p>
          <a:p>
            <a:pPr algn="ctr"/>
            <a:r>
              <a:rPr lang="fr-FR" b="1" dirty="0">
                <a:solidFill>
                  <a:srgbClr val="0000FF"/>
                </a:solidFill>
              </a:rPr>
              <a:t>In situ OI </a:t>
            </a:r>
            <a:r>
              <a:rPr lang="fr-FR" b="1" dirty="0" err="1">
                <a:solidFill>
                  <a:srgbClr val="0000FF"/>
                </a:solidFill>
              </a:rPr>
              <a:t>monthly</a:t>
            </a:r>
            <a:r>
              <a:rPr lang="fr-FR" b="1" dirty="0">
                <a:solidFill>
                  <a:srgbClr val="0000FF"/>
                </a:solidFill>
              </a:rPr>
              <a:t> 50 km</a:t>
            </a:r>
          </a:p>
          <a:p>
            <a:pPr algn="ctr"/>
            <a:endParaRPr lang="fr-FR" dirty="0"/>
          </a:p>
        </p:txBody>
      </p:sp>
      <p:sp>
        <p:nvSpPr>
          <p:cNvPr id="5" name="ZoneTexte 4"/>
          <p:cNvSpPr txBox="1"/>
          <p:nvPr/>
        </p:nvSpPr>
        <p:spPr>
          <a:xfrm>
            <a:off x="9258" y="1646284"/>
            <a:ext cx="1997342" cy="1754326"/>
          </a:xfrm>
          <a:prstGeom prst="rect">
            <a:avLst/>
          </a:prstGeom>
          <a:noFill/>
        </p:spPr>
        <p:txBody>
          <a:bodyPr wrap="none" rtlCol="0">
            <a:spAutoFit/>
          </a:bodyPr>
          <a:lstStyle/>
          <a:p>
            <a:r>
              <a:rPr lang="fr-FR" b="1" u="sng" dirty="0" smtClean="0"/>
              <a:t>Temporal </a:t>
            </a:r>
            <a:r>
              <a:rPr lang="fr-FR" b="1" u="sng" dirty="0" err="1" smtClean="0"/>
              <a:t>Spectra</a:t>
            </a:r>
            <a:endParaRPr lang="fr-FR" b="1" u="sng" dirty="0" smtClean="0"/>
          </a:p>
          <a:p>
            <a:r>
              <a:rPr lang="fr-FR" b="1" u="sng" dirty="0" smtClean="0"/>
              <a:t>At </a:t>
            </a:r>
            <a:r>
              <a:rPr lang="fr-FR" b="1" u="sng" dirty="0" err="1" smtClean="0"/>
              <a:t>Moorings</a:t>
            </a:r>
            <a:endParaRPr lang="fr-FR" b="1" u="sng" dirty="0" smtClean="0"/>
          </a:p>
          <a:p>
            <a:endParaRPr lang="fr-FR" dirty="0"/>
          </a:p>
          <a:p>
            <a:endParaRPr lang="fr-FR" dirty="0" smtClean="0"/>
          </a:p>
          <a:p>
            <a:r>
              <a:rPr lang="fr-FR" dirty="0" smtClean="0"/>
              <a:t>Can </a:t>
            </a:r>
            <a:r>
              <a:rPr lang="fr-FR" dirty="0" err="1" smtClean="0"/>
              <a:t>be</a:t>
            </a:r>
            <a:r>
              <a:rPr lang="fr-FR" dirty="0" smtClean="0"/>
              <a:t> </a:t>
            </a:r>
            <a:r>
              <a:rPr lang="fr-FR" dirty="0" err="1" smtClean="0"/>
              <a:t>done</a:t>
            </a:r>
            <a:r>
              <a:rPr lang="fr-FR" dirty="0" smtClean="0"/>
              <a:t> at</a:t>
            </a:r>
          </a:p>
          <a:p>
            <a:r>
              <a:rPr lang="fr-FR" dirty="0" err="1" smtClean="0"/>
              <a:t>Any</a:t>
            </a:r>
            <a:r>
              <a:rPr lang="fr-FR" dirty="0" smtClean="0"/>
              <a:t> </a:t>
            </a:r>
            <a:r>
              <a:rPr lang="fr-FR" dirty="0" err="1" smtClean="0"/>
              <a:t>virtual</a:t>
            </a:r>
            <a:r>
              <a:rPr lang="fr-FR" dirty="0" smtClean="0"/>
              <a:t> location</a:t>
            </a:r>
            <a:endParaRPr lang="fr-FR" dirty="0"/>
          </a:p>
        </p:txBody>
      </p:sp>
    </p:spTree>
    <p:extLst>
      <p:ext uri="{BB962C8B-B14F-4D97-AF65-F5344CB8AC3E}">
        <p14:creationId xmlns:p14="http://schemas.microsoft.com/office/powerpoint/2010/main" val="2819473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srcRect l="15195" t="25623" r="20233"/>
          <a:stretch/>
        </p:blipFill>
        <p:spPr bwMode="auto">
          <a:xfrm>
            <a:off x="3046362" y="1544459"/>
            <a:ext cx="5926279" cy="5073881"/>
          </a:xfrm>
          <a:prstGeom prst="rect">
            <a:avLst/>
          </a:prstGeom>
          <a:noFill/>
          <a:ln w="9525">
            <a:noFill/>
            <a:miter lim="800000"/>
            <a:headEnd/>
            <a:tailEnd/>
          </a:ln>
          <a:effectLst/>
        </p:spPr>
      </p:pic>
      <p:sp>
        <p:nvSpPr>
          <p:cNvPr id="3" name="Rectangle 2"/>
          <p:cNvSpPr/>
          <p:nvPr/>
        </p:nvSpPr>
        <p:spPr>
          <a:xfrm>
            <a:off x="481781" y="1940712"/>
            <a:ext cx="6096000" cy="646331"/>
          </a:xfrm>
          <a:prstGeom prst="rect">
            <a:avLst/>
          </a:prstGeom>
        </p:spPr>
        <p:txBody>
          <a:bodyPr>
            <a:spAutoFit/>
          </a:bodyPr>
          <a:lstStyle/>
          <a:p>
            <a:r>
              <a:rPr lang="fr-FR" b="1" u="sng" dirty="0" smtClean="0"/>
              <a:t>Spatial </a:t>
            </a:r>
            <a:r>
              <a:rPr lang="fr-FR" b="1" u="sng" dirty="0" err="1"/>
              <a:t>Spectra</a:t>
            </a:r>
            <a:endParaRPr lang="fr-FR" b="1" u="sng" dirty="0"/>
          </a:p>
          <a:p>
            <a:r>
              <a:rPr lang="fr-FR" b="1" u="sng" dirty="0" smtClean="0"/>
              <a:t>In Spatial boxes</a:t>
            </a:r>
            <a:endParaRPr lang="fr-FR" b="1" u="sng" dirty="0"/>
          </a:p>
        </p:txBody>
      </p:sp>
      <p:sp>
        <p:nvSpPr>
          <p:cNvPr id="5" name="Rectangle 4"/>
          <p:cNvSpPr/>
          <p:nvPr/>
        </p:nvSpPr>
        <p:spPr>
          <a:xfrm>
            <a:off x="3903105" y="536088"/>
            <a:ext cx="3115789" cy="369332"/>
          </a:xfrm>
          <a:prstGeom prst="rect">
            <a:avLst/>
          </a:prstGeom>
        </p:spPr>
        <p:txBody>
          <a:bodyPr wrap="none">
            <a:spAutoFit/>
          </a:bodyPr>
          <a:lstStyle/>
          <a:p>
            <a:r>
              <a:rPr lang="fr-FR" b="1" dirty="0" smtClean="0"/>
              <a:t>Spatial </a:t>
            </a:r>
            <a:r>
              <a:rPr lang="fr-FR" b="1" dirty="0" err="1" smtClean="0"/>
              <a:t>Spectra</a:t>
            </a:r>
            <a:r>
              <a:rPr lang="fr-FR" b="1" dirty="0" smtClean="0"/>
              <a:t> in </a:t>
            </a:r>
            <a:r>
              <a:rPr lang="fr-FR" b="1" dirty="0" err="1" smtClean="0"/>
              <a:t>sub-domains</a:t>
            </a:r>
            <a:endParaRPr lang="fr-FR" b="1" dirty="0"/>
          </a:p>
        </p:txBody>
      </p:sp>
    </p:spTree>
    <p:extLst>
      <p:ext uri="{BB962C8B-B14F-4D97-AF65-F5344CB8AC3E}">
        <p14:creationId xmlns:p14="http://schemas.microsoft.com/office/powerpoint/2010/main" val="1551981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4463" y="-101544"/>
            <a:ext cx="5043055" cy="6687015"/>
          </a:xfrm>
          <a:prstGeom prst="rect">
            <a:avLst/>
          </a:prstGeom>
        </p:spPr>
      </p:pic>
      <p:sp>
        <p:nvSpPr>
          <p:cNvPr id="3" name="ZoneTexte 2"/>
          <p:cNvSpPr txBox="1"/>
          <p:nvPr/>
        </p:nvSpPr>
        <p:spPr>
          <a:xfrm>
            <a:off x="5050725" y="2709146"/>
            <a:ext cx="2648161" cy="369332"/>
          </a:xfrm>
          <a:prstGeom prst="rect">
            <a:avLst/>
          </a:prstGeom>
          <a:noFill/>
        </p:spPr>
        <p:txBody>
          <a:bodyPr wrap="none" rtlCol="0">
            <a:spAutoFit/>
          </a:bodyPr>
          <a:lstStyle/>
          <a:p>
            <a:r>
              <a:rPr lang="fr-FR" dirty="0" err="1" smtClean="0"/>
              <a:t>Correlation</a:t>
            </a:r>
            <a:r>
              <a:rPr lang="fr-FR" dirty="0" smtClean="0"/>
              <a:t> SSS/SLA </a:t>
            </a:r>
            <a:r>
              <a:rPr lang="fr-FR" b="1" dirty="0" smtClean="0"/>
              <a:t>SMOS</a:t>
            </a:r>
            <a:endParaRPr lang="fr-FR" b="1" dirty="0"/>
          </a:p>
        </p:txBody>
      </p:sp>
      <p:sp>
        <p:nvSpPr>
          <p:cNvPr id="4" name="ZoneTexte 3"/>
          <p:cNvSpPr txBox="1"/>
          <p:nvPr/>
        </p:nvSpPr>
        <p:spPr>
          <a:xfrm>
            <a:off x="5022040" y="4153192"/>
            <a:ext cx="2919069" cy="369332"/>
          </a:xfrm>
          <a:prstGeom prst="rect">
            <a:avLst/>
          </a:prstGeom>
          <a:noFill/>
        </p:spPr>
        <p:txBody>
          <a:bodyPr wrap="none" rtlCol="0">
            <a:spAutoFit/>
          </a:bodyPr>
          <a:lstStyle/>
          <a:p>
            <a:r>
              <a:rPr lang="fr-FR" dirty="0" err="1" smtClean="0"/>
              <a:t>Correlation</a:t>
            </a:r>
            <a:r>
              <a:rPr lang="fr-FR" dirty="0" smtClean="0"/>
              <a:t> SSS/SLA </a:t>
            </a:r>
            <a:r>
              <a:rPr lang="fr-FR" b="1" dirty="0" err="1" smtClean="0"/>
              <a:t>Aquarius</a:t>
            </a:r>
            <a:endParaRPr lang="fr-FR" b="1" dirty="0"/>
          </a:p>
        </p:txBody>
      </p:sp>
      <p:sp>
        <p:nvSpPr>
          <p:cNvPr id="5" name="ZoneTexte 4"/>
          <p:cNvSpPr txBox="1"/>
          <p:nvPr/>
        </p:nvSpPr>
        <p:spPr>
          <a:xfrm>
            <a:off x="5160700" y="5597238"/>
            <a:ext cx="2641749" cy="369332"/>
          </a:xfrm>
          <a:prstGeom prst="rect">
            <a:avLst/>
          </a:prstGeom>
          <a:noFill/>
        </p:spPr>
        <p:txBody>
          <a:bodyPr wrap="none" rtlCol="0">
            <a:spAutoFit/>
          </a:bodyPr>
          <a:lstStyle/>
          <a:p>
            <a:r>
              <a:rPr lang="fr-FR" dirty="0" err="1" smtClean="0"/>
              <a:t>Correlation</a:t>
            </a:r>
            <a:r>
              <a:rPr lang="fr-FR" dirty="0" smtClean="0"/>
              <a:t> SSS/SLA </a:t>
            </a:r>
            <a:r>
              <a:rPr lang="fr-FR" b="1" dirty="0" smtClean="0"/>
              <a:t>SMAP</a:t>
            </a:r>
            <a:endParaRPr lang="fr-FR" b="1" dirty="0"/>
          </a:p>
        </p:txBody>
      </p:sp>
      <p:pic>
        <p:nvPicPr>
          <p:cNvPr id="6" name="Image 5"/>
          <p:cNvPicPr>
            <a:picLocks noChangeAspect="1"/>
          </p:cNvPicPr>
          <p:nvPr/>
        </p:nvPicPr>
        <p:blipFill rotWithShape="1">
          <a:blip r:embed="rId3"/>
          <a:srcRect l="3388" t="-46" r="46677" b="1098"/>
          <a:stretch/>
        </p:blipFill>
        <p:spPr>
          <a:xfrm>
            <a:off x="427703" y="1976283"/>
            <a:ext cx="4594337" cy="4881717"/>
          </a:xfrm>
          <a:prstGeom prst="rect">
            <a:avLst/>
          </a:prstGeom>
        </p:spPr>
      </p:pic>
      <p:sp>
        <p:nvSpPr>
          <p:cNvPr id="7" name="Rectangle 6"/>
          <p:cNvSpPr/>
          <p:nvPr/>
        </p:nvSpPr>
        <p:spPr>
          <a:xfrm>
            <a:off x="4006645" y="260028"/>
            <a:ext cx="6096000" cy="1477328"/>
          </a:xfrm>
          <a:prstGeom prst="rect">
            <a:avLst/>
          </a:prstGeom>
        </p:spPr>
        <p:txBody>
          <a:bodyPr>
            <a:spAutoFit/>
          </a:bodyPr>
          <a:lstStyle/>
          <a:p>
            <a:r>
              <a:rPr lang="en-US" dirty="0">
                <a:latin typeface="NimbusRomNo9L-Regu"/>
              </a:rPr>
              <a:t>2D correlation coefficients </a:t>
            </a:r>
            <a:r>
              <a:rPr lang="en-US" dirty="0" smtClean="0">
                <a:latin typeface="NimbusRomNo9L-Regu"/>
              </a:rPr>
              <a:t>between </a:t>
            </a:r>
            <a:r>
              <a:rPr lang="en-US" dirty="0">
                <a:latin typeface="NimbusRomNo9L-Regu"/>
              </a:rPr>
              <a:t>SSS and SSH (black curve</a:t>
            </a:r>
            <a:r>
              <a:rPr lang="en-US" dirty="0" smtClean="0">
                <a:latin typeface="NimbusRomNo9L-Regu"/>
              </a:rPr>
              <a:t>) </a:t>
            </a:r>
            <a:r>
              <a:rPr lang="en-US" b="1" dirty="0"/>
              <a:t>and between SST and SSH </a:t>
            </a:r>
            <a:r>
              <a:rPr lang="en-US" dirty="0"/>
              <a:t>(blue curve) within the 5x 5 box defined by [</a:t>
            </a:r>
            <a:r>
              <a:rPr lang="en-US" dirty="0" smtClean="0"/>
              <a:t>49.75W-44.75W;40.25N-</a:t>
            </a:r>
            <a:r>
              <a:rPr lang="en-US" dirty="0"/>
              <a:t>45.25N]. </a:t>
            </a:r>
            <a:r>
              <a:rPr lang="en-US" dirty="0" smtClean="0"/>
              <a:t>Surface </a:t>
            </a:r>
            <a:r>
              <a:rPr lang="en-US" dirty="0"/>
              <a:t>salinity used corresponds to</a:t>
            </a:r>
          </a:p>
          <a:p>
            <a:r>
              <a:rPr lang="en-US" dirty="0"/>
              <a:t>SMOS (top), Aquarius (middle) and SMAP (bottom) satellites.</a:t>
            </a:r>
            <a:endParaRPr lang="fr-FR" dirty="0"/>
          </a:p>
        </p:txBody>
      </p:sp>
      <p:sp>
        <p:nvSpPr>
          <p:cNvPr id="8" name="Rectangle 7"/>
          <p:cNvSpPr/>
          <p:nvPr/>
        </p:nvSpPr>
        <p:spPr>
          <a:xfrm>
            <a:off x="7941109" y="1920560"/>
            <a:ext cx="4177554" cy="3139321"/>
          </a:xfrm>
          <a:prstGeom prst="rect">
            <a:avLst/>
          </a:prstGeom>
          <a:ln>
            <a:solidFill>
              <a:schemeClr val="tx1"/>
            </a:solidFill>
          </a:ln>
        </p:spPr>
        <p:txBody>
          <a:bodyPr wrap="none">
            <a:spAutoFit/>
          </a:bodyPr>
          <a:lstStyle/>
          <a:p>
            <a:r>
              <a:rPr lang="fr-FR" dirty="0" smtClean="0"/>
              <a:t>For the </a:t>
            </a:r>
            <a:r>
              <a:rPr lang="fr-FR" dirty="0" err="1" smtClean="0"/>
              <a:t>selected</a:t>
            </a:r>
            <a:r>
              <a:rPr lang="fr-FR" dirty="0" smtClean="0"/>
              <a:t> </a:t>
            </a:r>
            <a:r>
              <a:rPr lang="fr-FR" dirty="0" err="1" smtClean="0"/>
              <a:t>ocean</a:t>
            </a:r>
            <a:r>
              <a:rPr lang="fr-FR" dirty="0" smtClean="0"/>
              <a:t> </a:t>
            </a:r>
            <a:r>
              <a:rPr lang="fr-FR" dirty="0" err="1" smtClean="0"/>
              <a:t>process</a:t>
            </a:r>
            <a:r>
              <a:rPr lang="fr-FR" dirty="0" smtClean="0"/>
              <a:t> case </a:t>
            </a:r>
            <a:r>
              <a:rPr lang="fr-FR" dirty="0" err="1" smtClean="0"/>
              <a:t>study</a:t>
            </a:r>
            <a:r>
              <a:rPr lang="fr-FR" dirty="0" smtClean="0"/>
              <a:t> </a:t>
            </a:r>
          </a:p>
          <a:p>
            <a:r>
              <a:rPr lang="fr-FR" dirty="0" smtClean="0"/>
              <a:t>(</a:t>
            </a:r>
            <a:r>
              <a:rPr lang="fr-FR" dirty="0" err="1" smtClean="0"/>
              <a:t>see</a:t>
            </a:r>
            <a:r>
              <a:rPr lang="fr-FR" dirty="0" smtClean="0"/>
              <a:t> </a:t>
            </a:r>
            <a:r>
              <a:rPr lang="fr-FR" dirty="0" err="1" smtClean="0"/>
              <a:t>next</a:t>
            </a:r>
            <a:r>
              <a:rPr lang="fr-FR" dirty="0" smtClean="0"/>
              <a:t> talk by NR) </a:t>
            </a:r>
          </a:p>
          <a:p>
            <a:r>
              <a:rPr lang="fr-FR" dirty="0" err="1" smtClean="0"/>
              <a:t>We</a:t>
            </a:r>
            <a:r>
              <a:rPr lang="fr-FR" dirty="0" smtClean="0"/>
              <a:t> propose to </a:t>
            </a:r>
            <a:r>
              <a:rPr lang="fr-FR" dirty="0" err="1" smtClean="0"/>
              <a:t>evaluate</a:t>
            </a:r>
            <a:r>
              <a:rPr lang="fr-FR" dirty="0" smtClean="0"/>
              <a:t> the 2D </a:t>
            </a:r>
            <a:r>
              <a:rPr lang="fr-FR" dirty="0" err="1" smtClean="0"/>
              <a:t>correlation</a:t>
            </a:r>
            <a:endParaRPr lang="fr-FR" dirty="0" smtClean="0"/>
          </a:p>
          <a:p>
            <a:r>
              <a:rPr lang="fr-FR" dirty="0" smtClean="0"/>
              <a:t> coefficients </a:t>
            </a:r>
            <a:r>
              <a:rPr lang="fr-FR" dirty="0" err="1" smtClean="0"/>
              <a:t>between</a:t>
            </a:r>
            <a:r>
              <a:rPr lang="fr-FR" dirty="0" smtClean="0"/>
              <a:t>:</a:t>
            </a:r>
          </a:p>
          <a:p>
            <a:endParaRPr lang="fr-FR" dirty="0" smtClean="0"/>
          </a:p>
          <a:p>
            <a:r>
              <a:rPr lang="fr-FR" dirty="0" smtClean="0"/>
              <a:t>SMOS user-</a:t>
            </a:r>
            <a:r>
              <a:rPr lang="fr-FR" dirty="0" err="1" smtClean="0"/>
              <a:t>chosen</a:t>
            </a:r>
            <a:r>
              <a:rPr lang="fr-FR" dirty="0" smtClean="0"/>
              <a:t> SSS </a:t>
            </a:r>
            <a:r>
              <a:rPr lang="fr-FR" dirty="0" err="1" smtClean="0"/>
              <a:t>product</a:t>
            </a:r>
            <a:r>
              <a:rPr lang="fr-FR" dirty="0" smtClean="0"/>
              <a:t> and</a:t>
            </a:r>
          </a:p>
          <a:p>
            <a:pPr marL="285750" indent="-285750">
              <a:buFont typeface="Wingdings" panose="05000000000000000000" pitchFamily="2" charset="2"/>
              <a:buChar char="q"/>
            </a:pPr>
            <a:r>
              <a:rPr lang="fr-FR" dirty="0" smtClean="0"/>
              <a:t>  SSS </a:t>
            </a:r>
            <a:r>
              <a:rPr lang="fr-FR" dirty="0" err="1" smtClean="0"/>
              <a:t>from</a:t>
            </a:r>
            <a:r>
              <a:rPr lang="fr-FR" dirty="0" smtClean="0"/>
              <a:t> </a:t>
            </a:r>
            <a:r>
              <a:rPr lang="fr-FR" dirty="0" err="1" smtClean="0"/>
              <a:t>Aquarius</a:t>
            </a:r>
            <a:r>
              <a:rPr lang="fr-FR" dirty="0" smtClean="0"/>
              <a:t> &amp; SMAP </a:t>
            </a:r>
          </a:p>
          <a:p>
            <a:pPr marL="285750" indent="-285750">
              <a:buFont typeface="Wingdings" panose="05000000000000000000" pitchFamily="2" charset="2"/>
              <a:buChar char="q"/>
            </a:pPr>
            <a:r>
              <a:rPr lang="fr-FR" dirty="0"/>
              <a:t> </a:t>
            </a:r>
            <a:r>
              <a:rPr lang="fr-FR" dirty="0" smtClean="0"/>
              <a:t> SST </a:t>
            </a:r>
            <a:r>
              <a:rPr lang="fr-FR" dirty="0" err="1" smtClean="0"/>
              <a:t>from</a:t>
            </a:r>
            <a:r>
              <a:rPr lang="fr-FR" dirty="0" smtClean="0"/>
              <a:t> </a:t>
            </a:r>
            <a:r>
              <a:rPr lang="fr-FR" dirty="0" err="1" smtClean="0"/>
              <a:t>reynolds</a:t>
            </a:r>
            <a:r>
              <a:rPr lang="fr-FR" dirty="0" smtClean="0"/>
              <a:t>, GHRSST &amp; ECMWF</a:t>
            </a:r>
          </a:p>
          <a:p>
            <a:pPr marL="285750" indent="-285750">
              <a:buFont typeface="Wingdings" panose="05000000000000000000" pitchFamily="2" charset="2"/>
              <a:buChar char="q"/>
            </a:pPr>
            <a:r>
              <a:rPr lang="fr-FR" dirty="0"/>
              <a:t> </a:t>
            </a:r>
            <a:r>
              <a:rPr lang="fr-FR" dirty="0" smtClean="0"/>
              <a:t>SLA </a:t>
            </a:r>
            <a:r>
              <a:rPr lang="fr-FR" dirty="0" err="1" smtClean="0"/>
              <a:t>from</a:t>
            </a:r>
            <a:r>
              <a:rPr lang="fr-FR" dirty="0" smtClean="0"/>
              <a:t> Aviso</a:t>
            </a:r>
          </a:p>
          <a:p>
            <a:pPr marL="285750" indent="-285750">
              <a:buFont typeface="Wingdings" panose="05000000000000000000" pitchFamily="2" charset="2"/>
              <a:buChar char="q"/>
            </a:pPr>
            <a:r>
              <a:rPr lang="fr-FR" dirty="0"/>
              <a:t> </a:t>
            </a:r>
            <a:r>
              <a:rPr lang="fr-FR" dirty="0" err="1" smtClean="0"/>
              <a:t>Chla</a:t>
            </a:r>
            <a:r>
              <a:rPr lang="fr-FR" dirty="0" smtClean="0"/>
              <a:t> </a:t>
            </a:r>
          </a:p>
          <a:p>
            <a:pPr marL="285750" indent="-285750">
              <a:buFont typeface="Wingdings" panose="05000000000000000000" pitchFamily="2" charset="2"/>
              <a:buChar char="q"/>
            </a:pPr>
            <a:r>
              <a:rPr lang="fr-FR" dirty="0" smtClean="0"/>
              <a:t>CDOM</a:t>
            </a:r>
            <a:endParaRPr lang="fr-FR" dirty="0"/>
          </a:p>
        </p:txBody>
      </p:sp>
    </p:spTree>
    <p:extLst>
      <p:ext uri="{BB962C8B-B14F-4D97-AF65-F5344CB8AC3E}">
        <p14:creationId xmlns:p14="http://schemas.microsoft.com/office/powerpoint/2010/main" val="342174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1524000" y="0"/>
            <a:ext cx="914400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000" dirty="0">
                <a:solidFill>
                  <a:srgbClr val="000000"/>
                </a:solidFill>
                <a:latin typeface="Calibri"/>
                <a:ea typeface="DejaVu Sans"/>
              </a:rPr>
              <a:t>SMOS L3 SSS monthly map computation </a:t>
            </a:r>
            <a:endParaRPr sz="4000"/>
          </a:p>
        </p:txBody>
      </p:sp>
      <p:sp>
        <p:nvSpPr>
          <p:cNvPr id="344" name="CustomShape 2"/>
          <p:cNvSpPr/>
          <p:nvPr/>
        </p:nvSpPr>
        <p:spPr>
          <a:xfrm>
            <a:off x="266700" y="1357298"/>
            <a:ext cx="10258456" cy="56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US" sz="2000" dirty="0">
              <a:solidFill>
                <a:srgbClr val="000000"/>
              </a:solidFill>
              <a:latin typeface="Calibri"/>
              <a:ea typeface="DejaVu Sans"/>
            </a:endParaRPr>
          </a:p>
          <a:p>
            <a:r>
              <a:rPr lang="en-US" sz="2000" dirty="0">
                <a:solidFill>
                  <a:srgbClr val="000000"/>
                </a:solidFill>
                <a:latin typeface="Calibri"/>
                <a:ea typeface="DejaVu Sans"/>
              </a:rPr>
              <a:t>- 100kmx100km L2 SSS weighted* averages over a </a:t>
            </a:r>
            <a:r>
              <a:rPr lang="en-US" sz="2000" dirty="0">
                <a:solidFill>
                  <a:srgbClr val="000000"/>
                </a:solidFill>
                <a:latin typeface="Calibri"/>
              </a:rPr>
              <a:t>0.25x0.25deg-</a:t>
            </a:r>
            <a:r>
              <a:rPr lang="en-US" sz="2000" dirty="0">
                <a:solidFill>
                  <a:srgbClr val="000000"/>
                </a:solidFill>
                <a:latin typeface="Calibri"/>
                <a:ea typeface="DejaVu Sans"/>
              </a:rPr>
              <a:t>resolution grid</a:t>
            </a:r>
            <a:endParaRPr sz="2000" dirty="0"/>
          </a:p>
          <a:p>
            <a:pPr>
              <a:lnSpc>
                <a:spcPct val="100000"/>
              </a:lnSpc>
            </a:pPr>
            <a:endParaRPr lang="en-US" sz="2000" dirty="0">
              <a:solidFill>
                <a:srgbClr val="000000"/>
              </a:solidFill>
              <a:latin typeface="Calibri"/>
              <a:ea typeface="DejaVu Sans"/>
            </a:endParaRPr>
          </a:p>
          <a:p>
            <a:pPr>
              <a:lnSpc>
                <a:spcPct val="100000"/>
              </a:lnSpc>
            </a:pPr>
            <a:r>
              <a:rPr lang="en-US" sz="2000" dirty="0">
                <a:solidFill>
                  <a:srgbClr val="000000"/>
                </a:solidFill>
                <a:latin typeface="Calibri"/>
                <a:ea typeface="DejaVu Sans"/>
              </a:rPr>
              <a:t>Valid map value if :</a:t>
            </a:r>
          </a:p>
          <a:p>
            <a:pPr>
              <a:lnSpc>
                <a:spcPct val="100000"/>
              </a:lnSpc>
            </a:pPr>
            <a:r>
              <a:rPr lang="it-IT" sz="2000" dirty="0"/>
              <a:t>- </a:t>
            </a:r>
            <a:r>
              <a:rPr lang="en-US" sz="2000" dirty="0">
                <a:solidFill>
                  <a:srgbClr val="000000"/>
                </a:solidFill>
                <a:latin typeface="Calibri"/>
              </a:rPr>
              <a:t>Num.SSS averaged per grid point &gt; 30   (if A or D)</a:t>
            </a:r>
            <a:endParaRPr sz="2000" dirty="0"/>
          </a:p>
          <a:p>
            <a:r>
              <a:rPr lang="en-US" sz="2000" dirty="0"/>
              <a:t>- </a:t>
            </a:r>
            <a:r>
              <a:rPr lang="en-US" sz="2000" dirty="0">
                <a:solidFill>
                  <a:srgbClr val="000000"/>
                </a:solidFill>
              </a:rPr>
              <a:t>Num.SSS averaged per grid point &gt; 50   (if A+D)</a:t>
            </a:r>
            <a:endParaRPr lang="en-US" sz="2000" dirty="0"/>
          </a:p>
          <a:p>
            <a:pPr>
              <a:lnSpc>
                <a:spcPct val="100000"/>
              </a:lnSpc>
            </a:pPr>
            <a:endParaRPr sz="2000" dirty="0"/>
          </a:p>
          <a:p>
            <a:pPr>
              <a:lnSpc>
                <a:spcPct val="100000"/>
              </a:lnSpc>
            </a:pPr>
            <a:r>
              <a:rPr lang="en-US" sz="2000" dirty="0">
                <a:solidFill>
                  <a:srgbClr val="000000"/>
                </a:solidFill>
                <a:latin typeface="Calibri"/>
                <a:ea typeface="DejaVu Sans"/>
              </a:rPr>
              <a:t>*Weight applied: </a:t>
            </a:r>
            <a:endParaRPr sz="2000" dirty="0"/>
          </a:p>
          <a:p>
            <a:pPr algn="ctr">
              <a:lnSpc>
                <a:spcPct val="100000"/>
              </a:lnSpc>
            </a:pPr>
            <a:r>
              <a:rPr lang="en-US" sz="2000" i="1" dirty="0">
                <a:solidFill>
                  <a:srgbClr val="000000"/>
                </a:solidFill>
                <a:latin typeface="Calibri"/>
                <a:ea typeface="DejaVu Sans"/>
              </a:rPr>
              <a:t>W[k] = 1 / (D</a:t>
            </a:r>
            <a:r>
              <a:rPr lang="en-US" sz="2000" i="1" baseline="30000" dirty="0">
                <a:solidFill>
                  <a:srgbClr val="000000"/>
                </a:solidFill>
                <a:latin typeface="Calibri"/>
                <a:ea typeface="DejaVu Sans"/>
              </a:rPr>
              <a:t>2</a:t>
            </a:r>
            <a:r>
              <a:rPr lang="en-US" sz="2000" i="1" dirty="0">
                <a:solidFill>
                  <a:srgbClr val="000000"/>
                </a:solidFill>
                <a:latin typeface="Calibri"/>
                <a:ea typeface="DejaVu Sans"/>
              </a:rPr>
              <a:t>[k]*σ</a:t>
            </a:r>
            <a:r>
              <a:rPr lang="en-US" sz="2000" i="1" baseline="30000" dirty="0">
                <a:solidFill>
                  <a:srgbClr val="000000"/>
                </a:solidFill>
                <a:latin typeface="Calibri"/>
                <a:ea typeface="DejaVu Sans"/>
              </a:rPr>
              <a:t>2</a:t>
            </a:r>
            <a:r>
              <a:rPr lang="en-US" sz="2000" i="1" dirty="0">
                <a:solidFill>
                  <a:srgbClr val="000000"/>
                </a:solidFill>
                <a:latin typeface="Calibri"/>
                <a:ea typeface="DejaVu Sans"/>
              </a:rPr>
              <a:t>[k]) ,</a:t>
            </a:r>
            <a:endParaRPr sz="2000" dirty="0"/>
          </a:p>
          <a:p>
            <a:pPr>
              <a:lnSpc>
                <a:spcPct val="100000"/>
              </a:lnSpc>
            </a:pPr>
            <a:r>
              <a:rPr lang="en-US" sz="2000" dirty="0">
                <a:solidFill>
                  <a:srgbClr val="000000"/>
                </a:solidFill>
                <a:latin typeface="Calibri"/>
                <a:ea typeface="DejaVu Sans"/>
              </a:rPr>
              <a:t>where</a:t>
            </a:r>
            <a:r>
              <a:rPr lang="en-US" sz="2000" i="1" dirty="0">
                <a:solidFill>
                  <a:srgbClr val="000000"/>
                </a:solidFill>
                <a:latin typeface="Calibri"/>
                <a:ea typeface="DejaVu Sans"/>
              </a:rPr>
              <a:t>:</a:t>
            </a:r>
            <a:endParaRPr sz="2000" dirty="0"/>
          </a:p>
          <a:p>
            <a:pPr>
              <a:lnSpc>
                <a:spcPct val="100000"/>
              </a:lnSpc>
            </a:pPr>
            <a:r>
              <a:rPr lang="en-US" sz="2000" i="1" dirty="0">
                <a:solidFill>
                  <a:srgbClr val="000000"/>
                </a:solidFill>
                <a:latin typeface="Calibri"/>
                <a:ea typeface="DejaVu Sans"/>
              </a:rPr>
              <a:t>D </a:t>
            </a:r>
            <a:r>
              <a:rPr lang="en-US" sz="2000" dirty="0">
                <a:solidFill>
                  <a:srgbClr val="000000"/>
                </a:solidFill>
                <a:latin typeface="Calibri"/>
                <a:ea typeface="DejaVu Sans"/>
              </a:rPr>
              <a:t>is the equiv. footprint diameter,</a:t>
            </a:r>
            <a:endParaRPr sz="2000" dirty="0"/>
          </a:p>
          <a:p>
            <a:pPr>
              <a:lnSpc>
                <a:spcPct val="100000"/>
              </a:lnSpc>
            </a:pPr>
            <a:r>
              <a:rPr lang="en-US" sz="2000" i="1" dirty="0">
                <a:solidFill>
                  <a:srgbClr val="000000"/>
                </a:solidFill>
                <a:latin typeface="Calibri"/>
                <a:ea typeface="DejaVu Sans"/>
              </a:rPr>
              <a:t>σ </a:t>
            </a:r>
            <a:r>
              <a:rPr lang="en-US" sz="2000" dirty="0">
                <a:solidFill>
                  <a:srgbClr val="000000"/>
                </a:solidFill>
                <a:latin typeface="Calibri"/>
                <a:ea typeface="DejaVu Sans"/>
              </a:rPr>
              <a:t>is the theoretical uncertainty.  </a:t>
            </a:r>
            <a:endParaRPr sz="2000" dirty="0"/>
          </a:p>
          <a:p>
            <a:pPr>
              <a:lnSpc>
                <a:spcPct val="100000"/>
              </a:lnSpc>
            </a:pPr>
            <a:endParaRPr dirty="0"/>
          </a:p>
          <a:p>
            <a:pPr>
              <a:lnSpc>
                <a:spcPct val="100000"/>
              </a:lnSpc>
            </a:pPr>
            <a:endParaRPr dirty="0"/>
          </a:p>
        </p:txBody>
      </p:sp>
      <p:sp>
        <p:nvSpPr>
          <p:cNvPr id="345" name="CustomShape 3"/>
          <p:cNvSpPr/>
          <p:nvPr/>
        </p:nvSpPr>
        <p:spPr>
          <a:xfrm>
            <a:off x="8077080" y="6356520"/>
            <a:ext cx="2131560" cy="3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9D39E30-458A-446C-A67B-C956EAC22630}" type="slidenum">
              <a:rPr lang="en-US" sz="1200">
                <a:solidFill>
                  <a:srgbClr val="8B8B8B"/>
                </a:solidFill>
                <a:latin typeface="Calibri"/>
                <a:ea typeface="DejaVu Sans"/>
              </a:rPr>
              <a:pPr algn="r">
                <a:lnSpc>
                  <a:spcPct val="100000"/>
                </a:lnSpc>
              </a:pPr>
              <a:t>5</a:t>
            </a:fld>
            <a:endParaRPr/>
          </a:p>
        </p:txBody>
      </p:sp>
      <p:sp>
        <p:nvSpPr>
          <p:cNvPr id="5" name="CustomShape 2"/>
          <p:cNvSpPr/>
          <p:nvPr/>
        </p:nvSpPr>
        <p:spPr>
          <a:xfrm>
            <a:off x="395230" y="4933474"/>
            <a:ext cx="8215370" cy="17859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2000" b="1" dirty="0"/>
          </a:p>
          <a:p>
            <a:pPr>
              <a:lnSpc>
                <a:spcPct val="100000"/>
              </a:lnSpc>
            </a:pPr>
            <a:r>
              <a:rPr lang="it-IT" sz="2000" b="1" dirty="0"/>
              <a:t>ISAS DATA</a:t>
            </a:r>
            <a:endParaRPr sz="2000" b="1" dirty="0"/>
          </a:p>
          <a:p>
            <a:pPr>
              <a:lnSpc>
                <a:spcPct val="100000"/>
              </a:lnSpc>
              <a:buFont typeface="Arial"/>
              <a:buChar char="•"/>
            </a:pPr>
            <a:r>
              <a:rPr lang="en-US" sz="2000" dirty="0">
                <a:solidFill>
                  <a:srgbClr val="000000"/>
                </a:solidFill>
                <a:latin typeface="Calibri"/>
                <a:ea typeface="DejaVu Sans"/>
              </a:rPr>
              <a:t> 5 m-deep salinity</a:t>
            </a:r>
            <a:endParaRPr sz="2000" dirty="0"/>
          </a:p>
          <a:p>
            <a:pPr>
              <a:lnSpc>
                <a:spcPct val="100000"/>
              </a:lnSpc>
              <a:buFont typeface="Arial"/>
              <a:buChar char="•"/>
            </a:pPr>
            <a:r>
              <a:rPr lang="en-US" sz="2000" dirty="0">
                <a:solidFill>
                  <a:srgbClr val="000000"/>
                </a:solidFill>
                <a:latin typeface="Calibri"/>
                <a:ea typeface="DejaVu Sans"/>
              </a:rPr>
              <a:t> PCTVAR &lt; 80%</a:t>
            </a:r>
            <a:endParaRPr sz="2000" dirty="0"/>
          </a:p>
        </p:txBody>
      </p:sp>
      <p:sp>
        <p:nvSpPr>
          <p:cNvPr id="6" name="Segnaposto numero diapositiva 5"/>
          <p:cNvSpPr>
            <a:spLocks noGrp="1"/>
          </p:cNvSpPr>
          <p:nvPr>
            <p:ph type="sldNum" sz="quarter" idx="12"/>
          </p:nvPr>
        </p:nvSpPr>
        <p:spPr/>
        <p:txBody>
          <a:bodyPr/>
          <a:lstStyle/>
          <a:p>
            <a:fld id="{3755736B-F450-40DA-A736-93A581482064}" type="slidenum">
              <a:rPr lang="fr-FR" smtClean="0"/>
              <a:pPr/>
              <a:t>5</a:t>
            </a:fld>
            <a:endParaRPr lang="fr-FR"/>
          </a:p>
        </p:txBody>
      </p:sp>
    </p:spTree>
    <p:extLst>
      <p:ext uri="{BB962C8B-B14F-4D97-AF65-F5344CB8AC3E}">
        <p14:creationId xmlns:p14="http://schemas.microsoft.com/office/powerpoint/2010/main" val="28214285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Discussions</a:t>
            </a:r>
            <a:endParaRPr lang="fr-FR" dirty="0"/>
          </a:p>
        </p:txBody>
      </p:sp>
      <p:sp>
        <p:nvSpPr>
          <p:cNvPr id="3" name="Espace réservé du contenu 2"/>
          <p:cNvSpPr>
            <a:spLocks noGrp="1"/>
          </p:cNvSpPr>
          <p:nvPr>
            <p:ph idx="1"/>
          </p:nvPr>
        </p:nvSpPr>
        <p:spPr/>
        <p:txBody>
          <a:bodyPr/>
          <a:lstStyle/>
          <a:p>
            <a:r>
              <a:rPr lang="fr-FR" dirty="0" smtClean="0"/>
              <a:t>Suggestions ?</a:t>
            </a:r>
          </a:p>
          <a:p>
            <a:r>
              <a:rPr lang="fr-FR" dirty="0" err="1" smtClean="0"/>
              <a:t>Comments</a:t>
            </a:r>
            <a:r>
              <a:rPr lang="fr-FR" dirty="0" smtClean="0"/>
              <a:t> ?</a:t>
            </a:r>
            <a:endParaRPr lang="fr-FR" dirty="0"/>
          </a:p>
        </p:txBody>
      </p:sp>
    </p:spTree>
    <p:extLst>
      <p:ext uri="{BB962C8B-B14F-4D97-AF65-F5344CB8AC3E}">
        <p14:creationId xmlns:p14="http://schemas.microsoft.com/office/powerpoint/2010/main" val="281326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1277" y="365125"/>
            <a:ext cx="11189109" cy="1325563"/>
          </a:xfrm>
        </p:spPr>
        <p:txBody>
          <a:bodyPr/>
          <a:lstStyle/>
          <a:p>
            <a:r>
              <a:rPr lang="fr-FR" dirty="0"/>
              <a:t>Time </a:t>
            </a:r>
            <a:r>
              <a:rPr lang="fr-FR" dirty="0" err="1"/>
              <a:t>series</a:t>
            </a:r>
            <a:r>
              <a:rPr lang="fr-FR" dirty="0"/>
              <a:t> of </a:t>
            </a:r>
            <a:r>
              <a:rPr lang="fr-FR" dirty="0" err="1"/>
              <a:t>mean</a:t>
            </a:r>
            <a:r>
              <a:rPr lang="fr-FR" dirty="0"/>
              <a:t>, </a:t>
            </a:r>
            <a:r>
              <a:rPr lang="fr-FR" dirty="0" err="1"/>
              <a:t>std</a:t>
            </a:r>
            <a:r>
              <a:rPr lang="fr-FR" dirty="0"/>
              <a:t> and </a:t>
            </a:r>
            <a:r>
              <a:rPr lang="fr-FR" dirty="0" err="1"/>
              <a:t>rmsd</a:t>
            </a:r>
            <a:r>
              <a:rPr lang="fr-FR" dirty="0"/>
              <a:t> of monthly-100x100km</a:t>
            </a:r>
            <a:r>
              <a:rPr lang="fr-FR" baseline="30000" dirty="0"/>
              <a:t>2</a:t>
            </a:r>
            <a:r>
              <a:rPr lang="fr-FR" dirty="0"/>
              <a:t> (SMOS-ISAS) SSS, in </a:t>
            </a:r>
            <a:r>
              <a:rPr lang="fr-FR" dirty="0" err="1"/>
              <a:t>several</a:t>
            </a:r>
            <a:r>
              <a:rPr lang="fr-FR" dirty="0"/>
              <a:t> </a:t>
            </a:r>
            <a:r>
              <a:rPr lang="fr-FR" dirty="0" err="1"/>
              <a:t>regions</a:t>
            </a:r>
            <a:endParaRPr lang="fr-FR" dirty="0"/>
          </a:p>
        </p:txBody>
      </p:sp>
      <p:sp>
        <p:nvSpPr>
          <p:cNvPr id="3" name="ZoneTexte 2"/>
          <p:cNvSpPr txBox="1"/>
          <p:nvPr/>
        </p:nvSpPr>
        <p:spPr>
          <a:xfrm>
            <a:off x="3156155" y="3569110"/>
            <a:ext cx="4413581" cy="1569660"/>
          </a:xfrm>
          <a:prstGeom prst="rect">
            <a:avLst/>
          </a:prstGeom>
          <a:noFill/>
        </p:spPr>
        <p:txBody>
          <a:bodyPr wrap="none" rtlCol="0">
            <a:spAutoFit/>
          </a:bodyPr>
          <a:lstStyle/>
          <a:p>
            <a:r>
              <a:rPr lang="fr-FR" sz="9600" dirty="0" err="1"/>
              <a:t>Example</a:t>
            </a:r>
            <a:endParaRPr lang="fr-FR" sz="9600" dirty="0"/>
          </a:p>
        </p:txBody>
      </p:sp>
    </p:spTree>
    <p:extLst>
      <p:ext uri="{BB962C8B-B14F-4D97-AF65-F5344CB8AC3E}">
        <p14:creationId xmlns:p14="http://schemas.microsoft.com/office/powerpoint/2010/main" val="333259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20000"/>
            <a:ext cx="6480000" cy="4860000"/>
          </a:xfrm>
          <a:prstGeom prst="rect">
            <a:avLst/>
          </a:prstGeom>
        </p:spPr>
      </p:pic>
      <p:graphicFrame>
        <p:nvGraphicFramePr>
          <p:cNvPr id="7" name="Tableau 6"/>
          <p:cNvGraphicFramePr>
            <a:graphicFrameLocks noGrp="1"/>
          </p:cNvGraphicFramePr>
          <p:nvPr>
            <p:extLst/>
          </p:nvPr>
        </p:nvGraphicFramePr>
        <p:xfrm>
          <a:off x="2095472" y="5715016"/>
          <a:ext cx="5849620" cy="963930"/>
        </p:xfrm>
        <a:graphic>
          <a:graphicData uri="http://schemas.openxmlformats.org/drawingml/2006/table">
            <a:tbl>
              <a:tblPr firstRow="1" firstCol="1" bandRow="1">
                <a:tableStyleId>{5C22544A-7EE6-4342-B048-85BDC9FD1C3A}</a:tableStyleId>
              </a:tblPr>
              <a:tblGrid>
                <a:gridCol w="1462405">
                  <a:extLst>
                    <a:ext uri="{9D8B030D-6E8A-4147-A177-3AD203B41FA5}">
                      <a16:colId xmlns="" xmlns:a16="http://schemas.microsoft.com/office/drawing/2014/main" val="20000"/>
                    </a:ext>
                  </a:extLst>
                </a:gridCol>
                <a:gridCol w="1462405">
                  <a:extLst>
                    <a:ext uri="{9D8B030D-6E8A-4147-A177-3AD203B41FA5}">
                      <a16:colId xmlns="" xmlns:a16="http://schemas.microsoft.com/office/drawing/2014/main" val="20001"/>
                    </a:ext>
                  </a:extLst>
                </a:gridCol>
                <a:gridCol w="1462405">
                  <a:extLst>
                    <a:ext uri="{9D8B030D-6E8A-4147-A177-3AD203B41FA5}">
                      <a16:colId xmlns="" xmlns:a16="http://schemas.microsoft.com/office/drawing/2014/main" val="20002"/>
                    </a:ext>
                  </a:extLst>
                </a:gridCol>
                <a:gridCol w="1462405">
                  <a:extLst>
                    <a:ext uri="{9D8B030D-6E8A-4147-A177-3AD203B41FA5}">
                      <a16:colId xmlns="" xmlns:a16="http://schemas.microsoft.com/office/drawing/2014/main" val="20003"/>
                    </a:ext>
                  </a:extLst>
                </a:gridCol>
              </a:tblGrid>
              <a:tr h="0">
                <a:tc gridSpan="4">
                  <a:txBody>
                    <a:bodyPr/>
                    <a:lstStyle/>
                    <a:p>
                      <a:pPr algn="ctr">
                        <a:lnSpc>
                          <a:spcPct val="115000"/>
                        </a:lnSpc>
                        <a:spcAft>
                          <a:spcPts val="0"/>
                        </a:spcAft>
                      </a:pPr>
                      <a:r>
                        <a:rPr lang="en-US" sz="1100" dirty="0">
                          <a:effectLst/>
                        </a:rPr>
                        <a:t>L3 pixel stats, 45S-45N, </a:t>
                      </a:r>
                      <a:r>
                        <a:rPr lang="en-US" sz="1100" dirty="0" err="1">
                          <a:effectLst/>
                        </a:rPr>
                        <a:t>Dcoast</a:t>
                      </a:r>
                      <a:r>
                        <a:rPr lang="en-US" sz="1100" dirty="0">
                          <a:effectLst/>
                        </a:rPr>
                        <a:t>&lt;800km, </a:t>
                      </a:r>
                      <a:r>
                        <a:rPr lang="en-US" sz="1100" dirty="0" err="1">
                          <a:effectLst/>
                        </a:rPr>
                        <a:t>Asc</a:t>
                      </a:r>
                      <a:endParaRPr lang="fr-FR" sz="1100" dirty="0">
                        <a:effectLst/>
                        <a:latin typeface="Calibri"/>
                        <a:ea typeface="Calibri"/>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0">
                <a:tc>
                  <a:txBody>
                    <a:bodyPr/>
                    <a:lstStyle/>
                    <a:p>
                      <a:pPr algn="ctr">
                        <a:lnSpc>
                          <a:spcPct val="115000"/>
                        </a:lnSpc>
                        <a:spcAft>
                          <a:spcPts val="0"/>
                        </a:spcAft>
                      </a:pPr>
                      <a:r>
                        <a:rPr lang="en-US" sz="1100">
                          <a:effectLst/>
                        </a:rPr>
                        <a:t> </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N</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Mean bias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a:effectLst/>
                        </a:rPr>
                        <a:t>std</a:t>
                      </a:r>
                      <a:endParaRPr lang="fr-FR" sz="11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algn="ctr">
                        <a:lnSpc>
                          <a:spcPct val="115000"/>
                        </a:lnSpc>
                        <a:spcAft>
                          <a:spcPts val="0"/>
                        </a:spcAft>
                      </a:pPr>
                      <a:r>
                        <a:rPr lang="fr-FR" sz="1100">
                          <a:effectLst/>
                        </a:rPr>
                        <a:t>V662(corr)-ISAS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4415547</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-0.01</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0.48</a:t>
                      </a:r>
                      <a:endParaRPr lang="fr-F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algn="ctr">
                        <a:lnSpc>
                          <a:spcPct val="115000"/>
                        </a:lnSpc>
                        <a:spcAft>
                          <a:spcPts val="0"/>
                        </a:spcAft>
                      </a:pPr>
                      <a:r>
                        <a:rPr lang="fr-FR" sz="1100">
                          <a:effectLst/>
                        </a:rPr>
                        <a:t>V662(unc)-ISAS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4076555</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-0.32</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0.60</a:t>
                      </a:r>
                      <a:endParaRPr lang="fr-F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0">
                <a:tc>
                  <a:txBody>
                    <a:bodyPr/>
                    <a:lstStyle/>
                    <a:p>
                      <a:pPr algn="ctr">
                        <a:lnSpc>
                          <a:spcPct val="115000"/>
                        </a:lnSpc>
                        <a:spcAft>
                          <a:spcPts val="0"/>
                        </a:spcAft>
                      </a:pPr>
                      <a:r>
                        <a:rPr lang="fr-FR" sz="1100">
                          <a:effectLst/>
                        </a:rPr>
                        <a:t>V622-ISAS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3820000</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-0.31</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100" dirty="0">
                          <a:effectLst/>
                          <a:latin typeface="+mn-lt"/>
                          <a:ea typeface="Calibri"/>
                          <a:cs typeface="Times New Roman"/>
                        </a:rPr>
                        <a:t>0.61</a:t>
                      </a:r>
                      <a:endParaRPr lang="fr-F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5" name="Titre 1"/>
          <p:cNvSpPr txBox="1">
            <a:spLocks/>
          </p:cNvSpPr>
          <p:nvPr/>
        </p:nvSpPr>
        <p:spPr>
          <a:xfrm>
            <a:off x="1991544" y="0"/>
            <a:ext cx="8229600" cy="785794"/>
          </a:xfrm>
          <a:prstGeom prst="rect">
            <a:avLst/>
          </a:prstGeom>
        </p:spPr>
        <p:txBody>
          <a:bodyPr vert="horz" lIns="91440" tIns="45720" rIns="91440" bIns="45720" rtlCol="0" anchor="ctr">
            <a:normAutofit/>
          </a:bodyPr>
          <a:lstStyle/>
          <a:p>
            <a:pPr algn="ctr">
              <a:spcBef>
                <a:spcPct val="0"/>
              </a:spcBef>
              <a:defRPr/>
            </a:pPr>
            <a:endParaRPr lang="fr-FR" sz="4400" dirty="0">
              <a:latin typeface="+mj-lt"/>
              <a:ea typeface="+mj-ea"/>
              <a:cs typeface="+mj-cs"/>
            </a:endParaRPr>
          </a:p>
        </p:txBody>
      </p:sp>
      <p:sp>
        <p:nvSpPr>
          <p:cNvPr id="20" name="Segnaposto numero diapositiva 19"/>
          <p:cNvSpPr>
            <a:spLocks noGrp="1"/>
          </p:cNvSpPr>
          <p:nvPr>
            <p:ph type="sldNum" sz="quarter" idx="12"/>
          </p:nvPr>
        </p:nvSpPr>
        <p:spPr/>
        <p:txBody>
          <a:bodyPr/>
          <a:lstStyle/>
          <a:p>
            <a:fld id="{3755736B-F450-40DA-A736-93A581482064}" type="slidenum">
              <a:rPr lang="fr-FR" smtClean="0"/>
              <a:pPr/>
              <a:t>7</a:t>
            </a:fld>
            <a:endParaRPr lang="fr-FR"/>
          </a:p>
        </p:txBody>
      </p:sp>
      <p:sp>
        <p:nvSpPr>
          <p:cNvPr id="8" name="CasellaDiTesto 7"/>
          <p:cNvSpPr txBox="1"/>
          <p:nvPr/>
        </p:nvSpPr>
        <p:spPr>
          <a:xfrm>
            <a:off x="7739074" y="1785926"/>
            <a:ext cx="2714644" cy="3416320"/>
          </a:xfrm>
          <a:prstGeom prst="rect">
            <a:avLst/>
          </a:prstGeom>
          <a:noFill/>
        </p:spPr>
        <p:txBody>
          <a:bodyPr wrap="square" rtlCol="0">
            <a:spAutoFit/>
          </a:bodyPr>
          <a:lstStyle/>
          <a:p>
            <a:r>
              <a:rPr lang="it-IT" dirty="0"/>
              <a:t>In LSC areas, for L3 pixel,</a:t>
            </a:r>
          </a:p>
          <a:p>
            <a:r>
              <a:rPr lang="it-IT" b="1" dirty="0">
                <a:solidFill>
                  <a:schemeClr val="tx2"/>
                </a:solidFill>
              </a:rPr>
              <a:t>v662 </a:t>
            </a:r>
            <a:r>
              <a:rPr lang="it-IT" b="1" dirty="0" err="1">
                <a:solidFill>
                  <a:schemeClr val="tx2"/>
                </a:solidFill>
              </a:rPr>
              <a:t>corrected</a:t>
            </a:r>
            <a:r>
              <a:rPr lang="it-IT" b="1" dirty="0">
                <a:solidFill>
                  <a:schemeClr val="tx2"/>
                </a:solidFill>
              </a:rPr>
              <a:t> </a:t>
            </a:r>
            <a:r>
              <a:rPr lang="it-IT" dirty="0" err="1"/>
              <a:t>consistently</a:t>
            </a:r>
            <a:r>
              <a:rPr lang="it-IT" dirty="0"/>
              <a:t> </a:t>
            </a:r>
            <a:r>
              <a:rPr lang="it-IT" dirty="0" err="1"/>
              <a:t>improves</a:t>
            </a:r>
            <a:r>
              <a:rPr lang="it-IT" dirty="0"/>
              <a:t> the </a:t>
            </a:r>
            <a:r>
              <a:rPr lang="it-IT" dirty="0" err="1"/>
              <a:t>statistics</a:t>
            </a:r>
            <a:r>
              <a:rPr lang="it-IT" dirty="0"/>
              <a:t> </a:t>
            </a:r>
            <a:r>
              <a:rPr lang="it-IT" dirty="0" err="1"/>
              <a:t>wrt</a:t>
            </a:r>
            <a:r>
              <a:rPr lang="it-IT" dirty="0"/>
              <a:t> v622:</a:t>
            </a:r>
          </a:p>
          <a:p>
            <a:endParaRPr lang="it-IT" dirty="0"/>
          </a:p>
          <a:p>
            <a:r>
              <a:rPr lang="it-IT" dirty="0" err="1"/>
              <a:t>mean</a:t>
            </a:r>
            <a:r>
              <a:rPr lang="it-IT" dirty="0"/>
              <a:t> </a:t>
            </a:r>
            <a:r>
              <a:rPr lang="it-IT" dirty="0" err="1"/>
              <a:t>abs</a:t>
            </a:r>
            <a:r>
              <a:rPr lang="it-IT" dirty="0"/>
              <a:t> </a:t>
            </a:r>
            <a:r>
              <a:rPr lang="it-IT" dirty="0" err="1"/>
              <a:t>bias</a:t>
            </a:r>
            <a:r>
              <a:rPr lang="it-IT" dirty="0"/>
              <a:t> </a:t>
            </a:r>
          </a:p>
          <a:p>
            <a:r>
              <a:rPr lang="it-IT" dirty="0"/>
              <a:t>almost null: 0.01 pss </a:t>
            </a:r>
          </a:p>
          <a:p>
            <a:endParaRPr lang="it-IT" dirty="0"/>
          </a:p>
          <a:p>
            <a:r>
              <a:rPr lang="it-IT" dirty="0"/>
              <a:t>std decreases by more than 0.1 pss (std=0.48pss).</a:t>
            </a:r>
          </a:p>
          <a:p>
            <a:endParaRPr lang="it-IT" dirty="0"/>
          </a:p>
          <a:p>
            <a:endParaRPr lang="it-IT" dirty="0"/>
          </a:p>
        </p:txBody>
      </p:sp>
      <p:sp>
        <p:nvSpPr>
          <p:cNvPr id="31" name="Rettangolo 8"/>
          <p:cNvSpPr/>
          <p:nvPr/>
        </p:nvSpPr>
        <p:spPr>
          <a:xfrm>
            <a:off x="7749442" y="3208334"/>
            <a:ext cx="2571768" cy="571504"/>
          </a:xfrm>
          <a:prstGeom prst="rect">
            <a:avLst/>
          </a:prstGeom>
          <a:solidFill>
            <a:schemeClr val="accent3">
              <a:alpha val="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2" name="Rettangolo 9"/>
          <p:cNvSpPr/>
          <p:nvPr/>
        </p:nvSpPr>
        <p:spPr>
          <a:xfrm>
            <a:off x="7749442" y="3989036"/>
            <a:ext cx="2571768" cy="571504"/>
          </a:xfrm>
          <a:prstGeom prst="rect">
            <a:avLst/>
          </a:prstGeom>
          <a:solidFill>
            <a:schemeClr val="accent6">
              <a:alpha val="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3" name="CasellaDiTesto 12"/>
          <p:cNvSpPr txBox="1"/>
          <p:nvPr/>
        </p:nvSpPr>
        <p:spPr>
          <a:xfrm>
            <a:off x="7361058" y="895140"/>
            <a:ext cx="1285884" cy="923330"/>
          </a:xfrm>
          <a:prstGeom prst="rect">
            <a:avLst/>
          </a:prstGeom>
          <a:noFill/>
          <a:ln>
            <a:noFill/>
          </a:ln>
        </p:spPr>
        <p:txBody>
          <a:bodyPr wrap="square" rtlCol="0">
            <a:spAutoFit/>
          </a:bodyPr>
          <a:lstStyle/>
          <a:p>
            <a:r>
              <a:rPr lang="it-IT" dirty="0">
                <a:solidFill>
                  <a:srgbClr val="002060"/>
                </a:solidFill>
              </a:rPr>
              <a:t>V662corr</a:t>
            </a:r>
          </a:p>
          <a:p>
            <a:r>
              <a:rPr lang="it-IT" dirty="0">
                <a:solidFill>
                  <a:srgbClr val="00B0F0"/>
                </a:solidFill>
              </a:rPr>
              <a:t>V662unc</a:t>
            </a:r>
          </a:p>
          <a:p>
            <a:r>
              <a:rPr lang="it-IT" dirty="0">
                <a:solidFill>
                  <a:srgbClr val="FF0000"/>
                </a:solidFill>
              </a:rPr>
              <a:t>v622</a:t>
            </a:r>
          </a:p>
        </p:txBody>
      </p:sp>
      <p:sp>
        <p:nvSpPr>
          <p:cNvPr id="17" name="CasellaDiTesto 16"/>
          <p:cNvSpPr txBox="1"/>
          <p:nvPr/>
        </p:nvSpPr>
        <p:spPr>
          <a:xfrm>
            <a:off x="1524000" y="3857629"/>
            <a:ext cx="285720" cy="1200329"/>
          </a:xfrm>
          <a:prstGeom prst="rect">
            <a:avLst/>
          </a:prstGeom>
          <a:noFill/>
        </p:spPr>
        <p:txBody>
          <a:bodyPr wrap="square" rtlCol="0">
            <a:spAutoFit/>
          </a:bodyPr>
          <a:lstStyle/>
          <a:p>
            <a:r>
              <a:rPr lang="it-IT" dirty="0"/>
              <a:t>rmsd</a:t>
            </a:r>
          </a:p>
        </p:txBody>
      </p:sp>
      <p:sp>
        <p:nvSpPr>
          <p:cNvPr id="16" name="CasellaDiTesto 15"/>
          <p:cNvSpPr txBox="1"/>
          <p:nvPr/>
        </p:nvSpPr>
        <p:spPr>
          <a:xfrm>
            <a:off x="1524000" y="2500306"/>
            <a:ext cx="285720" cy="923330"/>
          </a:xfrm>
          <a:prstGeom prst="rect">
            <a:avLst/>
          </a:prstGeom>
          <a:noFill/>
        </p:spPr>
        <p:txBody>
          <a:bodyPr wrap="square" rtlCol="0">
            <a:spAutoFit/>
          </a:bodyPr>
          <a:lstStyle/>
          <a:p>
            <a:r>
              <a:rPr lang="it-IT" dirty="0" err="1"/>
              <a:t>std</a:t>
            </a:r>
            <a:endParaRPr lang="it-IT" dirty="0"/>
          </a:p>
        </p:txBody>
      </p:sp>
      <p:sp>
        <p:nvSpPr>
          <p:cNvPr id="15" name="CasellaDiTesto 14"/>
          <p:cNvSpPr txBox="1"/>
          <p:nvPr/>
        </p:nvSpPr>
        <p:spPr>
          <a:xfrm>
            <a:off x="1524000" y="1000109"/>
            <a:ext cx="285720" cy="1200329"/>
          </a:xfrm>
          <a:prstGeom prst="rect">
            <a:avLst/>
          </a:prstGeom>
          <a:noFill/>
        </p:spPr>
        <p:txBody>
          <a:bodyPr wrap="square" rtlCol="0">
            <a:spAutoFit/>
          </a:bodyPr>
          <a:lstStyle/>
          <a:p>
            <a:r>
              <a:rPr lang="it-IT" dirty="0" err="1"/>
              <a:t>mean</a:t>
            </a:r>
            <a:endParaRPr lang="it-IT"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00" y="5909467"/>
            <a:ext cx="21209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re 1"/>
          <p:cNvSpPr txBox="1">
            <a:spLocks/>
          </p:cNvSpPr>
          <p:nvPr/>
        </p:nvSpPr>
        <p:spPr>
          <a:xfrm>
            <a:off x="2210550" y="0"/>
            <a:ext cx="8229600" cy="785794"/>
          </a:xfrm>
          <a:prstGeom prst="rect">
            <a:avLst/>
          </a:prstGeom>
        </p:spPr>
        <p:txBody>
          <a:bodyPr vert="horz" lIns="91440" tIns="45720" rIns="91440" bIns="45720" rtlCol="0" anchor="ctr">
            <a:normAutofit/>
          </a:bodyPr>
          <a:lstStyle/>
          <a:p>
            <a:pPr algn="ctr">
              <a:spcBef>
                <a:spcPct val="0"/>
              </a:spcBef>
              <a:defRPr/>
            </a:pPr>
            <a:r>
              <a:rPr lang="en-US" sz="4400" dirty="0" err="1">
                <a:latin typeface="+mj-lt"/>
                <a:ea typeface="+mj-ea"/>
                <a:cs typeface="+mj-cs"/>
              </a:rPr>
              <a:t>Dcoast</a:t>
            </a:r>
            <a:r>
              <a:rPr lang="en-US" sz="4400" dirty="0">
                <a:latin typeface="+mj-lt"/>
                <a:ea typeface="+mj-ea"/>
                <a:cs typeface="+mj-cs"/>
              </a:rPr>
              <a:t>&lt;800km, A</a:t>
            </a:r>
            <a:endParaRPr lang="fr-FR" sz="4400" dirty="0">
              <a:latin typeface="+mj-lt"/>
              <a:ea typeface="+mj-ea"/>
              <a:cs typeface="+mj-cs"/>
            </a:endParaRPr>
          </a:p>
        </p:txBody>
      </p:sp>
    </p:spTree>
    <p:extLst>
      <p:ext uri="{BB962C8B-B14F-4D97-AF65-F5344CB8AC3E}">
        <p14:creationId xmlns:p14="http://schemas.microsoft.com/office/powerpoint/2010/main" val="2118550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smtClean="0"/>
              <a:t>The Satellite SSS/In situ Match-Up </a:t>
            </a:r>
            <a:r>
              <a:rPr lang="fr-FR" dirty="0" err="1" smtClean="0"/>
              <a:t>DataBase</a:t>
            </a:r>
            <a:endParaRPr lang="fr-FR" dirty="0"/>
          </a:p>
        </p:txBody>
      </p:sp>
      <p:sp>
        <p:nvSpPr>
          <p:cNvPr id="3" name="Espace réservé du contenu 2"/>
          <p:cNvSpPr>
            <a:spLocks noGrp="1"/>
          </p:cNvSpPr>
          <p:nvPr>
            <p:ph idx="1"/>
          </p:nvPr>
        </p:nvSpPr>
        <p:spPr/>
        <p:txBody>
          <a:bodyPr/>
          <a:lstStyle/>
          <a:p>
            <a:r>
              <a:rPr lang="fr-FR" dirty="0" smtClean="0"/>
              <a:t>In situ data &amp; </a:t>
            </a:r>
            <a:r>
              <a:rPr lang="fr-FR" dirty="0" err="1" smtClean="0"/>
              <a:t>processings</a:t>
            </a:r>
            <a:r>
              <a:rPr lang="fr-FR" dirty="0" smtClean="0"/>
              <a:t> to </a:t>
            </a:r>
            <a:r>
              <a:rPr lang="fr-FR" dirty="0" err="1" smtClean="0"/>
              <a:t>obtain</a:t>
            </a:r>
            <a:r>
              <a:rPr lang="fr-FR" dirty="0" smtClean="0"/>
              <a:t> the match-</a:t>
            </a:r>
            <a:r>
              <a:rPr lang="fr-FR" dirty="0" err="1" smtClean="0"/>
              <a:t>ups</a:t>
            </a:r>
            <a:endParaRPr lang="fr-FR" dirty="0" smtClean="0"/>
          </a:p>
          <a:p>
            <a:r>
              <a:rPr lang="fr-FR" dirty="0" smtClean="0"/>
              <a:t>File format</a:t>
            </a:r>
          </a:p>
          <a:p>
            <a:endParaRPr lang="fr-FR" dirty="0"/>
          </a:p>
          <a:p>
            <a:pPr marL="0" indent="0">
              <a:buNone/>
            </a:pPr>
            <a:r>
              <a:rPr lang="fr-FR" dirty="0" smtClean="0"/>
              <a:t>An important </a:t>
            </a:r>
            <a:r>
              <a:rPr lang="fr-FR" dirty="0" err="1" smtClean="0"/>
              <a:t>acronym</a:t>
            </a:r>
            <a:r>
              <a:rPr lang="fr-FR" dirty="0" smtClean="0"/>
              <a:t> :</a:t>
            </a:r>
          </a:p>
          <a:p>
            <a:pPr marL="0" indent="0">
              <a:buNone/>
            </a:pPr>
            <a:r>
              <a:rPr lang="fr-FR" dirty="0" smtClean="0"/>
              <a:t>MDB </a:t>
            </a:r>
            <a:r>
              <a:rPr lang="fr-FR" dirty="0" err="1" smtClean="0"/>
              <a:t>files</a:t>
            </a:r>
            <a:r>
              <a:rPr lang="fr-FR" dirty="0" err="1" smtClean="0">
                <a:latin typeface="Gulim" panose="020B0600000101010101" pitchFamily="34" charset="-127"/>
                <a:ea typeface="Gulim" panose="020B0600000101010101" pitchFamily="34" charset="-127"/>
              </a:rPr>
              <a:t>≡</a:t>
            </a:r>
            <a:r>
              <a:rPr lang="fr-FR" dirty="0" err="1" smtClean="0"/>
              <a:t>Match-Up</a:t>
            </a:r>
            <a:r>
              <a:rPr lang="fr-FR" dirty="0" smtClean="0"/>
              <a:t> </a:t>
            </a:r>
            <a:r>
              <a:rPr lang="fr-FR" dirty="0" err="1" smtClean="0"/>
              <a:t>DataBase</a:t>
            </a:r>
            <a:r>
              <a:rPr lang="fr-FR" dirty="0" smtClean="0"/>
              <a:t> files</a:t>
            </a:r>
            <a:endParaRPr lang="fr-FR" dirty="0"/>
          </a:p>
        </p:txBody>
      </p:sp>
    </p:spTree>
    <p:extLst>
      <p:ext uri="{BB962C8B-B14F-4D97-AF65-F5344CB8AC3E}">
        <p14:creationId xmlns:p14="http://schemas.microsoft.com/office/powerpoint/2010/main" val="55255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4958" y="-195489"/>
            <a:ext cx="13027856" cy="1325563"/>
          </a:xfrm>
        </p:spPr>
        <p:txBody>
          <a:bodyPr>
            <a:normAutofit/>
          </a:bodyPr>
          <a:lstStyle/>
          <a:p>
            <a:r>
              <a:rPr lang="en-US" sz="3600" dirty="0" smtClean="0">
                <a:latin typeface="Times New Roman" panose="02020603050405020304" pitchFamily="18" charset="0"/>
                <a:ea typeface="Times New Roman" panose="02020603050405020304" pitchFamily="18" charset="0"/>
              </a:rPr>
              <a:t>The Satellite/In Situ SSS Match-Up Database for Pi-</a:t>
            </a:r>
            <a:r>
              <a:rPr lang="en-US" sz="3600" dirty="0" err="1" smtClean="0">
                <a:latin typeface="Times New Roman" panose="02020603050405020304" pitchFamily="18" charset="0"/>
                <a:ea typeface="Times New Roman" panose="02020603050405020304" pitchFamily="18" charset="0"/>
              </a:rPr>
              <a:t>Mep</a:t>
            </a:r>
            <a:endParaRPr lang="fr-FR" sz="3600" dirty="0"/>
          </a:p>
        </p:txBody>
      </p:sp>
      <p:sp>
        <p:nvSpPr>
          <p:cNvPr id="3" name="Espace réservé du contenu 2"/>
          <p:cNvSpPr>
            <a:spLocks noGrp="1"/>
          </p:cNvSpPr>
          <p:nvPr>
            <p:ph idx="1"/>
          </p:nvPr>
        </p:nvSpPr>
        <p:spPr>
          <a:xfrm>
            <a:off x="289560" y="1627101"/>
            <a:ext cx="6153443" cy="4351338"/>
          </a:xfrm>
        </p:spPr>
        <p:txBody>
          <a:bodyPr>
            <a:normAutofit fontScale="55000" lnSpcReduction="20000"/>
          </a:bodyPr>
          <a:lstStyle/>
          <a:p>
            <a:pPr marL="0" indent="0">
              <a:buNone/>
            </a:pPr>
            <a:r>
              <a:rPr lang="en-US" dirty="0" smtClean="0"/>
              <a:t>Salinity </a:t>
            </a:r>
            <a:r>
              <a:rPr lang="en-US" dirty="0"/>
              <a:t>and Temperature measurements from Argo floats are provided by the Coriolis data </a:t>
            </a:r>
            <a:r>
              <a:rPr lang="en-US" dirty="0" err="1"/>
              <a:t>centre</a:t>
            </a:r>
            <a:r>
              <a:rPr lang="en-US" dirty="0"/>
              <a:t> (</a:t>
            </a:r>
            <a:r>
              <a:rPr lang="en-US" dirty="0">
                <a:hlinkClick r:id="rId2"/>
              </a:rPr>
              <a:t>http://www.coriolis.eu.org/</a:t>
            </a:r>
            <a:r>
              <a:rPr lang="en-US" dirty="0"/>
              <a:t>). </a:t>
            </a:r>
            <a:endParaRPr lang="en-US" dirty="0" smtClean="0"/>
          </a:p>
          <a:p>
            <a:pPr marL="0" indent="0">
              <a:buNone/>
            </a:pPr>
            <a:r>
              <a:rPr lang="en-US" dirty="0" smtClean="0"/>
              <a:t>We will consider both </a:t>
            </a:r>
            <a:r>
              <a:rPr lang="en-US" dirty="0"/>
              <a:t>d</a:t>
            </a:r>
            <a:r>
              <a:rPr lang="en-GB" dirty="0" err="1"/>
              <a:t>elayed</a:t>
            </a:r>
            <a:r>
              <a:rPr lang="en-GB" dirty="0"/>
              <a:t> </a:t>
            </a:r>
            <a:r>
              <a:rPr lang="en-GB" dirty="0" smtClean="0"/>
              <a:t>mode &amp; NRT </a:t>
            </a:r>
            <a:r>
              <a:rPr lang="en-GB" dirty="0"/>
              <a:t>ARGO salinity and temperature float data with Quality index quality=1 and 2  observations. </a:t>
            </a:r>
            <a:endParaRPr lang="en-GB" dirty="0" smtClean="0"/>
          </a:p>
          <a:p>
            <a:pPr marL="0" indent="0">
              <a:buNone/>
            </a:pPr>
            <a:endParaRPr lang="en-GB" dirty="0" smtClean="0"/>
          </a:p>
          <a:p>
            <a:pPr marL="0" indent="0">
              <a:buNone/>
            </a:pPr>
            <a:r>
              <a:rPr lang="en-GB" u="sng" dirty="0" smtClean="0"/>
              <a:t>For L1 &amp; L2 data:</a:t>
            </a:r>
          </a:p>
          <a:p>
            <a:pPr marL="0" indent="0">
              <a:buNone/>
            </a:pPr>
            <a:r>
              <a:rPr lang="en-GB" dirty="0" smtClean="0"/>
              <a:t>We will collect the float data within </a:t>
            </a:r>
          </a:p>
          <a:p>
            <a:pPr marL="0" indent="0">
              <a:buNone/>
            </a:pPr>
            <a:r>
              <a:rPr lang="en-GB" dirty="0" smtClean="0"/>
              <a:t>R/2 of the satellite product pixel </a:t>
            </a:r>
            <a:r>
              <a:rPr lang="en-GB" dirty="0" err="1" smtClean="0"/>
              <a:t>center</a:t>
            </a:r>
            <a:r>
              <a:rPr lang="en-GB" dirty="0" smtClean="0"/>
              <a:t> where R is the spatial resolution of the product </a:t>
            </a:r>
          </a:p>
          <a:p>
            <a:pPr marL="0" indent="0">
              <a:buNone/>
            </a:pPr>
            <a:r>
              <a:rPr lang="en-GB" dirty="0"/>
              <a:t>a</a:t>
            </a:r>
            <a:r>
              <a:rPr lang="en-GB" dirty="0" smtClean="0"/>
              <a:t>nd with a time lag (Satellite-ARGO) &lt; ± 12 h</a:t>
            </a:r>
          </a:p>
          <a:p>
            <a:pPr marL="0" indent="0">
              <a:buNone/>
            </a:pPr>
            <a:r>
              <a:rPr lang="en-GB" u="sng" dirty="0" smtClean="0"/>
              <a:t>For L3 &amp; L4 data:</a:t>
            </a:r>
          </a:p>
          <a:p>
            <a:pPr marL="0" indent="0">
              <a:buNone/>
            </a:pPr>
            <a:r>
              <a:rPr lang="en-GB" dirty="0" smtClean="0"/>
              <a:t>We will collect </a:t>
            </a:r>
            <a:r>
              <a:rPr lang="en-GB" dirty="0"/>
              <a:t>the float </a:t>
            </a:r>
            <a:r>
              <a:rPr lang="en-GB" dirty="0" smtClean="0"/>
              <a:t>data </a:t>
            </a:r>
            <a:r>
              <a:rPr lang="en-GB" dirty="0"/>
              <a:t>over each of the </a:t>
            </a:r>
            <a:r>
              <a:rPr lang="en-GB" dirty="0" smtClean="0"/>
              <a:t>L3/4 </a:t>
            </a:r>
            <a:r>
              <a:rPr lang="en-GB" dirty="0"/>
              <a:t>composite product period and performed a co-location with </a:t>
            </a:r>
            <a:r>
              <a:rPr lang="en-GB" dirty="0" smtClean="0"/>
              <a:t>satellite SSS  </a:t>
            </a:r>
            <a:r>
              <a:rPr lang="en-GB" dirty="0"/>
              <a:t>products. If an observation happened during the </a:t>
            </a:r>
            <a:r>
              <a:rPr lang="en-GB" dirty="0" smtClean="0"/>
              <a:t>period </a:t>
            </a:r>
            <a:r>
              <a:rPr lang="en-GB" dirty="0"/>
              <a:t>of the </a:t>
            </a:r>
            <a:r>
              <a:rPr lang="en-GB" dirty="0" smtClean="0"/>
              <a:t>composite SSS </a:t>
            </a:r>
            <a:r>
              <a:rPr lang="en-GB" dirty="0"/>
              <a:t>product it will be compared to the SSS from that product at the closest location in space within </a:t>
            </a:r>
            <a:r>
              <a:rPr lang="en-GB" dirty="0" smtClean="0"/>
              <a:t>R/2 radius </a:t>
            </a:r>
            <a:r>
              <a:rPr lang="en-GB" dirty="0"/>
              <a:t>from the ARGO float </a:t>
            </a:r>
            <a:r>
              <a:rPr lang="en-GB" dirty="0" smtClean="0"/>
              <a:t>location where R is the spatial resolution of the </a:t>
            </a:r>
            <a:r>
              <a:rPr lang="fr-FR" dirty="0" err="1" smtClean="0"/>
              <a:t>product</a:t>
            </a:r>
            <a:endParaRPr lang="fr-FR" dirty="0"/>
          </a:p>
          <a:p>
            <a:pPr marL="0" indent="0">
              <a:buNone/>
            </a:pPr>
            <a:endParaRPr lang="fr-FR" dirty="0" smtClean="0"/>
          </a:p>
          <a:p>
            <a:pPr marL="0" indent="0">
              <a:buNone/>
            </a:pPr>
            <a:endParaRPr lang="fr-FR" dirty="0"/>
          </a:p>
        </p:txBody>
      </p:sp>
      <p:pic>
        <p:nvPicPr>
          <p:cNvPr id="4098" name="Image 4" descr="spatialARGOSSSdistrib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313" t="14877" r="6472" b="17750"/>
          <a:stretch/>
        </p:blipFill>
        <p:spPr bwMode="auto">
          <a:xfrm>
            <a:off x="6648743" y="1490579"/>
            <a:ext cx="5242560" cy="3173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6948" y="-2813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Titre 1"/>
          <p:cNvSpPr txBox="1">
            <a:spLocks/>
          </p:cNvSpPr>
          <p:nvPr/>
        </p:nvSpPr>
        <p:spPr>
          <a:xfrm>
            <a:off x="289560" y="7587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ARGO floats upper level data (1)</a:t>
            </a:r>
            <a:br>
              <a:rPr lang="en-US" b="1" dirty="0" smtClean="0"/>
            </a:br>
            <a:endParaRPr lang="fr-FR" dirty="0"/>
          </a:p>
        </p:txBody>
      </p:sp>
    </p:spTree>
    <p:extLst>
      <p:ext uri="{BB962C8B-B14F-4D97-AF65-F5344CB8AC3E}">
        <p14:creationId xmlns:p14="http://schemas.microsoft.com/office/powerpoint/2010/main" val="2375268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2691</Words>
  <Application>Microsoft Office PowerPoint</Application>
  <PresentationFormat>Grand écran</PresentationFormat>
  <Paragraphs>360</Paragraphs>
  <Slides>50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50</vt:i4>
      </vt:variant>
    </vt:vector>
  </HeadingPairs>
  <TitlesOfParts>
    <vt:vector size="60" baseType="lpstr">
      <vt:lpstr>Gulim</vt:lpstr>
      <vt:lpstr>Arial</vt:lpstr>
      <vt:lpstr>Calibri</vt:lpstr>
      <vt:lpstr>Calibri Light</vt:lpstr>
      <vt:lpstr>Cambria Math</vt:lpstr>
      <vt:lpstr>DejaVu Sans</vt:lpstr>
      <vt:lpstr>NimbusRomNo9L-Regu</vt:lpstr>
      <vt:lpstr>Times New Roman</vt:lpstr>
      <vt:lpstr>Wingdings</vt:lpstr>
      <vt:lpstr>Thème Office</vt:lpstr>
      <vt:lpstr>Proposed Analyses &amp; Processings for the « SMOS Pilot-Mission Exploitation Platform (Pi-MEP) »  Nicolas Reul   </vt:lpstr>
      <vt:lpstr>Présentation PowerPoint</vt:lpstr>
      <vt:lpstr>SMOS validation protocol used by Level 2 ESL</vt:lpstr>
      <vt:lpstr>Présentation PowerPoint</vt:lpstr>
      <vt:lpstr>Présentation PowerPoint</vt:lpstr>
      <vt:lpstr>Time series of mean, std and rmsd of monthly-100x100km2 (SMOS-ISAS) SSS, in several regions</vt:lpstr>
      <vt:lpstr>Présentation PowerPoint</vt:lpstr>
      <vt:lpstr>The Satellite SSS/In situ Match-Up DataBase</vt:lpstr>
      <vt:lpstr>The Satellite/In Situ SSS Match-Up Database for Pi-Mep</vt:lpstr>
      <vt:lpstr>ARGO floats upper level data (2) </vt:lpstr>
      <vt:lpstr>Présentation PowerPoint</vt:lpstr>
      <vt:lpstr>Présentation PowerPoint</vt:lpstr>
      <vt:lpstr>Présentation PowerPoint</vt:lpstr>
      <vt:lpstr>Présentation PowerPoint</vt:lpstr>
      <vt:lpstr>Ship ThermoSalinograph Data (1)  The GOSUD database</vt:lpstr>
      <vt:lpstr>Ship ThermoSalinograph Data (2)  The SAMOS database</vt:lpstr>
      <vt:lpstr>Surface Drifter Data</vt:lpstr>
      <vt:lpstr>Sea seals Southern ocean Data</vt:lpstr>
      <vt:lpstr>TSG, Drifter &amp; Sea Seals data processing</vt:lpstr>
      <vt:lpstr>TSG, Drifter &amp; Sea Seals Match-Up files</vt:lpstr>
      <vt:lpstr>Présentation PowerPoint</vt:lpstr>
      <vt:lpstr>Présentation PowerPoint</vt:lpstr>
      <vt:lpstr>Présentation PowerPoint</vt:lpstr>
      <vt:lpstr>Generic Pi-MeP Systematic Validation Zones </vt:lpstr>
      <vt:lpstr>Arctic Ocean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Generation of (monthly) Systematic Validation Reports</vt:lpstr>
      <vt:lpstr>Generation of (monthly) Systematic Validation Reports</vt:lpstr>
      <vt:lpstr>Présentation PowerPoint</vt:lpstr>
      <vt:lpstr>Présentation PowerPoint</vt:lpstr>
      <vt:lpstr>MDB For a user-selected Region, a given virtual mooring, a given time period=&gt; see S. Guimbard pres on tools</vt:lpstr>
      <vt:lpstr>Other Proposed Enhanced Metrics</vt:lpstr>
      <vt:lpstr>Satelitte SSS bias geophysical dependencies</vt:lpstr>
      <vt:lpstr>Présentation PowerPoint</vt:lpstr>
      <vt:lpstr>Présentation PowerPoint</vt:lpstr>
      <vt:lpstr>Présentation PowerPoint</vt:lpstr>
      <vt:lpstr>Discussions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Analyses &amp; Processings for the « SMOS Pilot-Mission Exploitation Platform (Pi-MEP) »  Nicolas Reul</dc:title>
  <dc:creator>Nicolas REUL, Ifremer Toulon PDG-ODE-LOS, 04 94</dc:creator>
  <cp:lastModifiedBy>Nicolas REUL, Ifremer Toulon PDG-ODE-LOS, 04 94 </cp:lastModifiedBy>
  <cp:revision>18</cp:revision>
  <dcterms:created xsi:type="dcterms:W3CDTF">2017-04-25T14:10:40Z</dcterms:created>
  <dcterms:modified xsi:type="dcterms:W3CDTF">2017-04-27T08:53:13Z</dcterms:modified>
</cp:coreProperties>
</file>