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319" r:id="rId5"/>
    <p:sldId id="321" r:id="rId6"/>
    <p:sldId id="327" r:id="rId7"/>
    <p:sldId id="322" r:id="rId8"/>
    <p:sldId id="324" r:id="rId9"/>
    <p:sldId id="326" r:id="rId10"/>
    <p:sldId id="323" r:id="rId11"/>
    <p:sldId id="328" r:id="rId12"/>
    <p:sldId id="325" r:id="rId13"/>
    <p:sldId id="284" r:id="rId14"/>
    <p:sldId id="329" r:id="rId15"/>
    <p:sldId id="258" r:id="rId16"/>
    <p:sldId id="335" r:id="rId17"/>
    <p:sldId id="259" r:id="rId18"/>
    <p:sldId id="331" r:id="rId19"/>
    <p:sldId id="270" r:id="rId20"/>
    <p:sldId id="298" r:id="rId21"/>
    <p:sldId id="332" r:id="rId22"/>
    <p:sldId id="260" r:id="rId23"/>
    <p:sldId id="261" r:id="rId24"/>
    <p:sldId id="330" r:id="rId25"/>
    <p:sldId id="334" r:id="rId26"/>
    <p:sldId id="338" r:id="rId27"/>
    <p:sldId id="343" r:id="rId28"/>
    <p:sldId id="344" r:id="rId29"/>
    <p:sldId id="345" r:id="rId30"/>
    <p:sldId id="346" r:id="rId31"/>
    <p:sldId id="339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88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91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5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61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9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90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96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03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15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19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8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1B32-A44F-4BF0-A5D5-51D049792A26}" type="datetimeFigureOut">
              <a:rPr lang="fr-FR" smtClean="0"/>
              <a:t>25/04/2017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AEE3F-003A-4215-9777-DAB1D5056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26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#_msoanchor_1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ry.jupyter.org/" TargetMode="External"/><Relationship Id="rId2" Type="http://schemas.openxmlformats.org/officeDocument/2006/relationships/hyperlink" Target="https://www.oceandatalab.com/0b052d80-d47c-46c5-a602-c86c8196cbc1#SyntoolWeb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z.ifremer.fr/var/storage/images/medias-ifremer/medias-institut/recherche-et-technologie/logos/logo-odatis/1512431-1-fre-FR/Logo-Odatis_fullsize.png" TargetMode="External"/><Relationship Id="rId2" Type="http://schemas.openxmlformats.org/officeDocument/2006/relationships/hyperlink" Target="http://www.odatis-ocean.fr/e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92180" y="34409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Overview</a:t>
            </a:r>
            <a:r>
              <a:rPr lang="fr-FR" dirty="0" smtClean="0"/>
              <a:t> of the</a:t>
            </a:r>
            <a:br>
              <a:rPr lang="fr-FR" dirty="0" smtClean="0"/>
            </a:br>
            <a:r>
              <a:rPr lang="fr-FR" dirty="0" smtClean="0"/>
              <a:t>« SMOS Pilot-Mission Exploitation Platform (Pi-MEP) »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3600" dirty="0" smtClean="0"/>
              <a:t>Nicolas </a:t>
            </a:r>
            <a:r>
              <a:rPr lang="fr-FR" sz="3600" dirty="0" err="1" smtClean="0"/>
              <a:t>Reul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364" y="3756584"/>
            <a:ext cx="9144000" cy="1655762"/>
          </a:xfrm>
        </p:spPr>
        <p:txBody>
          <a:bodyPr/>
          <a:lstStyle/>
          <a:p>
            <a:r>
              <a:rPr lang="fr-FR" dirty="0" smtClean="0"/>
              <a:t>SMOS Pi-MEP –SAG meeting ESTEC 03/05/2017</a:t>
            </a:r>
            <a:endParaRPr lang="fr-FR" dirty="0"/>
          </a:p>
        </p:txBody>
      </p:sp>
      <p:sp>
        <p:nvSpPr>
          <p:cNvPr id="7" name="AutoShape 4" descr="https://www.catds.fr/var/storage/images/medias-ifremer/medias-catds/logos/logo_catds_transparent_large_sans_texte/1458464-2-eng-GB/logo_catds_transparent_large_sans_texte_logo_mai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845" y="5227359"/>
            <a:ext cx="3197225" cy="12133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864" y="5412346"/>
            <a:ext cx="2829615" cy="1052291"/>
          </a:xfrm>
          <a:prstGeom prst="rect">
            <a:avLst/>
          </a:prstGeom>
        </p:spPr>
      </p:pic>
      <p:pic>
        <p:nvPicPr>
          <p:cNvPr id="8" name="Picture 3" descr="41_digital_logo_grey_H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48925"/>
            <a:ext cx="2449293" cy="1282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4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7981" y="-60009"/>
            <a:ext cx="6096000" cy="146660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2800" dirty="0" smtClean="0"/>
              <a:t>Cal/val In situ vs Satellite </a:t>
            </a:r>
            <a:br>
              <a:rPr lang="fr-FR" sz="2800" dirty="0" smtClean="0"/>
            </a:br>
            <a:r>
              <a:rPr lang="fr-FR" sz="2800" dirty="0" err="1" smtClean="0"/>
              <a:t>Sampling</a:t>
            </a:r>
            <a:r>
              <a:rPr lang="fr-FR" sz="2800" dirty="0" smtClean="0"/>
              <a:t> issues:  (ii) Horizontal </a:t>
            </a:r>
            <a:r>
              <a:rPr lang="fr-FR" sz="2800" dirty="0" err="1" smtClean="0"/>
              <a:t>variability</a:t>
            </a:r>
            <a:endParaRPr lang="fr-FR" sz="2800" dirty="0"/>
          </a:p>
        </p:txBody>
      </p:sp>
      <p:sp>
        <p:nvSpPr>
          <p:cNvPr id="10" name="Rectangle 9"/>
          <p:cNvSpPr/>
          <p:nvPr/>
        </p:nvSpPr>
        <p:spPr>
          <a:xfrm>
            <a:off x="187981" y="1406595"/>
            <a:ext cx="6096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Calibration </a:t>
            </a:r>
            <a:r>
              <a:rPr lang="en-US" dirty="0"/>
              <a:t>and validation of satellite-retrieved salinity is an ongoing process that requires comparison of satellite SSS values with spatially and temporally collocated in situ values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There are two key differences </a:t>
            </a:r>
            <a:r>
              <a:rPr lang="en-US" dirty="0" smtClean="0"/>
              <a:t>between in situ &amp; satellite:</a:t>
            </a:r>
          </a:p>
          <a:p>
            <a:r>
              <a:rPr lang="en-US" b="1" u="sng" dirty="0" smtClean="0"/>
              <a:t>2) ≠ SSS horizontal Sampling :</a:t>
            </a:r>
          </a:p>
          <a:p>
            <a:endParaRPr lang="en-US" u="sng" dirty="0"/>
          </a:p>
          <a:p>
            <a:r>
              <a:rPr lang="en-US" dirty="0" err="1" smtClean="0"/>
              <a:t>Satelite</a:t>
            </a:r>
            <a:r>
              <a:rPr lang="en-US" dirty="0" smtClean="0"/>
              <a:t> SSS is a spatial average over ~40-100 km pixels</a:t>
            </a:r>
          </a:p>
          <a:p>
            <a:endParaRPr lang="en-US" dirty="0"/>
          </a:p>
          <a:p>
            <a:r>
              <a:rPr lang="en-US" dirty="0" smtClean="0"/>
              <a:t>In situ measurements are either pointwise (ARGO, moorings)</a:t>
            </a:r>
          </a:p>
          <a:p>
            <a:r>
              <a:rPr lang="en-US" dirty="0" smtClean="0"/>
              <a:t>Or provide High resolution horizontal sampling (TSG, drifters)</a:t>
            </a:r>
          </a:p>
          <a:p>
            <a:endParaRPr lang="en-US" dirty="0" smtClean="0"/>
          </a:p>
          <a:p>
            <a:r>
              <a:rPr lang="en-US" dirty="0"/>
              <a:t>SSS variability within 1° × 1° bins </a:t>
            </a:r>
            <a:r>
              <a:rPr lang="en-US" dirty="0" smtClean="0"/>
              <a:t>can </a:t>
            </a:r>
            <a:r>
              <a:rPr lang="en-US" dirty="0"/>
              <a:t>be as high as 0.2 </a:t>
            </a:r>
            <a:r>
              <a:rPr lang="en-US" dirty="0" err="1"/>
              <a:t>pss</a:t>
            </a:r>
            <a:r>
              <a:rPr lang="en-US" dirty="0"/>
              <a:t> near western boundary currents and in river outflow regions.</a:t>
            </a:r>
          </a:p>
          <a:p>
            <a:endParaRPr lang="en-US" dirty="0" smtClean="0"/>
          </a:p>
          <a:p>
            <a:r>
              <a:rPr lang="en-US" b="1" dirty="0" smtClean="0"/>
              <a:t>=&gt; When </a:t>
            </a:r>
            <a:r>
              <a:rPr lang="en-US" b="1" dirty="0"/>
              <a:t>comparing salinity data taken at a point to the spatially averaged value reported by satellite, the SSS variability within the satellite footprint (i.e., </a:t>
            </a:r>
            <a:r>
              <a:rPr lang="en-US" b="1" dirty="0" err="1"/>
              <a:t>subfootprint</a:t>
            </a:r>
            <a:r>
              <a:rPr lang="en-US" b="1" dirty="0"/>
              <a:t> variability) may need to be taken into consideration.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u="sng" dirty="0" smtClean="0"/>
          </a:p>
          <a:p>
            <a:endParaRPr lang="en-US" u="sng" dirty="0"/>
          </a:p>
          <a:p>
            <a:endParaRPr lang="fr-FR" dirty="0"/>
          </a:p>
        </p:txBody>
      </p:sp>
      <p:pic>
        <p:nvPicPr>
          <p:cNvPr id="13314" name="Picture 2" descr="http://journals.ametsoc.org/na101/home/literatum/publisher/ams/journals/content/bams/2016/15200477-97.8/bams-d-15-00032.1/20160827/images/large/bams-d-15-00032.1-f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54" y="535414"/>
            <a:ext cx="4659717" cy="42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4837" y="4822915"/>
            <a:ext cx="5067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. </a:t>
            </a:r>
            <a:r>
              <a:rPr lang="en-US" dirty="0"/>
              <a:t>Analyses of TSG data obtained from the French quality-controlled TSG data set. </a:t>
            </a:r>
            <a:r>
              <a:rPr lang="en-US" dirty="0" smtClean="0"/>
              <a:t>Top </a:t>
            </a:r>
            <a:r>
              <a:rPr lang="en-US" dirty="0"/>
              <a:t>shows the geographical distribution of s</a:t>
            </a:r>
            <a:r>
              <a:rPr lang="en-US" baseline="-25000" dirty="0"/>
              <a:t>95</a:t>
            </a:r>
            <a:r>
              <a:rPr lang="en-US" dirty="0"/>
              <a:t>.  </a:t>
            </a:r>
            <a:r>
              <a:rPr lang="en-US" dirty="0" err="1" smtClean="0"/>
              <a:t>Bootom</a:t>
            </a:r>
            <a:r>
              <a:rPr lang="en-US" dirty="0" smtClean="0"/>
              <a:t> </a:t>
            </a:r>
            <a:r>
              <a:rPr lang="en-US" dirty="0"/>
              <a:t>shows the histogram of s</a:t>
            </a:r>
            <a:r>
              <a:rPr lang="en-US" baseline="-25000" dirty="0"/>
              <a:t>100km</a:t>
            </a:r>
            <a:r>
              <a:rPr lang="en-US" dirty="0"/>
              <a:t> value and cumulative distributions of 2s</a:t>
            </a:r>
            <a:r>
              <a:rPr lang="en-US" baseline="-25000" dirty="0"/>
              <a:t>100km</a:t>
            </a:r>
            <a:r>
              <a:rPr lang="en-US" dirty="0"/>
              <a:t> (red line), and s</a:t>
            </a:r>
            <a:r>
              <a:rPr lang="en-US" baseline="-25000" dirty="0"/>
              <a:t>95</a:t>
            </a:r>
            <a:r>
              <a:rPr lang="en-US" dirty="0"/>
              <a:t> (black line). </a:t>
            </a:r>
            <a:r>
              <a:rPr lang="en-US" dirty="0" smtClean="0"/>
              <a:t> </a:t>
            </a:r>
            <a:r>
              <a:rPr lang="en-US" dirty="0" err="1" smtClean="0"/>
              <a:t>Boutin</a:t>
            </a:r>
            <a:r>
              <a:rPr lang="en-US" dirty="0" smtClean="0"/>
              <a:t> et al, BAMS. (2015) </a:t>
            </a:r>
            <a:endParaRPr lang="fr-FR" dirty="0"/>
          </a:p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7604171" y="53037"/>
            <a:ext cx="35968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err="1"/>
              <a:t>Ship</a:t>
            </a:r>
            <a:r>
              <a:rPr lang="fr-FR" dirty="0"/>
              <a:t> </a:t>
            </a:r>
            <a:r>
              <a:rPr lang="fr-FR" dirty="0" smtClean="0"/>
              <a:t>SSS </a:t>
            </a:r>
            <a:r>
              <a:rPr lang="fr-FR" dirty="0" err="1" smtClean="0"/>
              <a:t>variability</a:t>
            </a:r>
            <a:r>
              <a:rPr lang="fr-FR" dirty="0" smtClean="0"/>
              <a:t> </a:t>
            </a:r>
            <a:r>
              <a:rPr lang="fr-FR" dirty="0"/>
              <a:t>in a satellite pixel</a:t>
            </a:r>
          </a:p>
        </p:txBody>
      </p:sp>
    </p:spTree>
    <p:extLst>
      <p:ext uri="{BB962C8B-B14F-4D97-AF65-F5344CB8AC3E}">
        <p14:creationId xmlns:p14="http://schemas.microsoft.com/office/powerpoint/2010/main" val="24644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15440" y="142195"/>
            <a:ext cx="11607965" cy="119084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200" dirty="0" smtClean="0"/>
              <a:t>Cal/val In situ vs Satellite </a:t>
            </a:r>
            <a:br>
              <a:rPr lang="fr-FR" sz="3200" dirty="0" smtClean="0"/>
            </a:br>
            <a:r>
              <a:rPr lang="fr-FR" sz="3200" dirty="0" smtClean="0"/>
              <a:t>Global versus </a:t>
            </a:r>
            <a:r>
              <a:rPr lang="fr-FR" sz="3200" dirty="0" err="1" smtClean="0"/>
              <a:t>regional</a:t>
            </a:r>
            <a:r>
              <a:rPr lang="fr-FR" sz="3200" dirty="0" smtClean="0"/>
              <a:t> </a:t>
            </a:r>
            <a:r>
              <a:rPr lang="fr-FR" sz="3200" dirty="0" err="1" smtClean="0"/>
              <a:t>statistics</a:t>
            </a:r>
            <a:endParaRPr lang="fr-FR" sz="3200" dirty="0"/>
          </a:p>
        </p:txBody>
      </p:sp>
      <p:pic>
        <p:nvPicPr>
          <p:cNvPr id="5" name="Image 4" descr="Validzone_0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7250" y="1775584"/>
            <a:ext cx="6634750" cy="4693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5440" y="1775584"/>
            <a:ext cx="63004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Match-up </a:t>
            </a:r>
            <a:r>
              <a:rPr lang="fr-FR" sz="2400" dirty="0" err="1" smtClean="0"/>
              <a:t>database</a:t>
            </a:r>
            <a:r>
              <a:rPr lang="fr-FR" sz="2400" dirty="0"/>
              <a:t> </a:t>
            </a:r>
            <a:r>
              <a:rPr lang="fr-FR" sz="2400" dirty="0" smtClean="0"/>
              <a:t>SMOS/In Situ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derived</a:t>
            </a:r>
            <a:r>
              <a:rPr lang="fr-FR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err="1" smtClean="0"/>
              <a:t>Globally</a:t>
            </a: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/>
              <a:t>By </a:t>
            </a:r>
            <a:r>
              <a:rPr lang="fr-FR" sz="2400" dirty="0" err="1"/>
              <a:t>O</a:t>
            </a:r>
            <a:r>
              <a:rPr lang="fr-FR" sz="2400" dirty="0" err="1" smtClean="0"/>
              <a:t>ceanographic</a:t>
            </a:r>
            <a:r>
              <a:rPr lang="fr-FR" sz="2400" dirty="0" smtClean="0"/>
              <a:t> </a:t>
            </a:r>
            <a:r>
              <a:rPr lang="fr-FR" sz="2400" dirty="0" err="1" smtClean="0"/>
              <a:t>Regions</a:t>
            </a:r>
            <a:r>
              <a:rPr lang="fr-FR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dirty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400" dirty="0" smtClean="0"/>
              <a:t>How do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define</a:t>
            </a:r>
            <a:r>
              <a:rPr lang="fr-FR" sz="2400" dirty="0" smtClean="0"/>
              <a:t> </a:t>
            </a:r>
            <a:r>
              <a:rPr lang="fr-FR" sz="2400" dirty="0" err="1" smtClean="0"/>
              <a:t>those</a:t>
            </a:r>
            <a:r>
              <a:rPr lang="fr-FR" sz="2400" dirty="0" smtClean="0"/>
              <a:t> </a:t>
            </a:r>
            <a:r>
              <a:rPr lang="fr-FR" sz="2400" dirty="0" err="1" smtClean="0"/>
              <a:t>regions</a:t>
            </a:r>
            <a:r>
              <a:rPr lang="fr-FR" sz="2400" dirty="0" smtClean="0"/>
              <a:t> ?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endParaRPr lang="fr-FR" sz="2400" dirty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400" dirty="0" smtClean="0"/>
              <a:t>Can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access</a:t>
            </a:r>
            <a:r>
              <a:rPr lang="fr-FR" sz="2400" dirty="0" smtClean="0"/>
              <a:t> the </a:t>
            </a:r>
            <a:r>
              <a:rPr lang="fr-FR" sz="2400" dirty="0" err="1" smtClean="0"/>
              <a:t>results</a:t>
            </a:r>
            <a:r>
              <a:rPr lang="fr-FR" sz="2400" dirty="0" smtClean="0"/>
              <a:t> on user-</a:t>
            </a:r>
            <a:r>
              <a:rPr lang="fr-FR" sz="2400" dirty="0" err="1" smtClean="0"/>
              <a:t>driven</a:t>
            </a:r>
            <a:endParaRPr lang="fr-FR" sz="2400" dirty="0" smtClean="0"/>
          </a:p>
          <a:p>
            <a:r>
              <a:rPr lang="fr-FR" sz="2400" dirty="0" smtClean="0"/>
              <a:t>Interfaces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dedicated</a:t>
            </a:r>
            <a:r>
              <a:rPr lang="fr-FR" sz="2400" dirty="0" smtClean="0"/>
              <a:t> extraction </a:t>
            </a:r>
            <a:r>
              <a:rPr lang="fr-FR" sz="2400" dirty="0" err="1" smtClean="0"/>
              <a:t>tools</a:t>
            </a:r>
            <a:r>
              <a:rPr lang="fr-FR" sz="2400" dirty="0" smtClean="0"/>
              <a:t> ?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050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6562" y="180439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smtClean="0"/>
              <a:t>1) </a:t>
            </a:r>
            <a:r>
              <a:rPr lang="fr-FR" dirty="0" err="1" smtClean="0"/>
              <a:t>Other</a:t>
            </a:r>
            <a:r>
              <a:rPr lang="fr-FR" dirty="0" smtClean="0"/>
              <a:t> L-band satellite SSS data</a:t>
            </a:r>
          </a:p>
          <a:p>
            <a:pPr marL="0" indent="0">
              <a:buNone/>
            </a:pPr>
            <a:r>
              <a:rPr lang="fr-FR" u="sng" dirty="0" err="1" smtClean="0"/>
              <a:t>Aquarius</a:t>
            </a:r>
            <a:r>
              <a:rPr lang="fr-FR" u="sng" dirty="0" smtClean="0"/>
              <a:t> &amp; SMAP </a:t>
            </a:r>
            <a:r>
              <a:rPr lang="fr-FR" u="sng" dirty="0" err="1" smtClean="0"/>
              <a:t>products</a:t>
            </a:r>
            <a:r>
              <a:rPr lang="fr-FR" u="sng" dirty="0" smtClean="0"/>
              <a:t> </a:t>
            </a:r>
          </a:p>
          <a:p>
            <a:pPr marL="0" indent="0">
              <a:buNone/>
            </a:pPr>
            <a:endParaRPr lang="fr-FR" u="sng" dirty="0" smtClean="0"/>
          </a:p>
          <a:p>
            <a:pPr marL="0" indent="0">
              <a:buNone/>
            </a:pPr>
            <a:r>
              <a:rPr lang="fr-FR" u="sng" dirty="0" smtClean="0"/>
              <a:t>2) </a:t>
            </a:r>
            <a:r>
              <a:rPr lang="fr-FR" u="sng" dirty="0" err="1" smtClean="0"/>
              <a:t>Ocean</a:t>
            </a:r>
            <a:r>
              <a:rPr lang="fr-FR" u="sng" dirty="0" smtClean="0"/>
              <a:t> Circulation Model Data</a:t>
            </a:r>
          </a:p>
          <a:p>
            <a:pPr marL="0" indent="0">
              <a:buNone/>
            </a:pPr>
            <a:endParaRPr lang="fr-FR" u="sng" dirty="0"/>
          </a:p>
          <a:p>
            <a:pPr marL="0" indent="0">
              <a:buNone/>
            </a:pPr>
            <a:r>
              <a:rPr lang="fr-FR" u="sng" dirty="0" smtClean="0"/>
              <a:t>3) </a:t>
            </a:r>
            <a:r>
              <a:rPr lang="fr-FR" u="sng" dirty="0" err="1" smtClean="0"/>
              <a:t>Other</a:t>
            </a:r>
            <a:r>
              <a:rPr lang="fr-FR" u="sng" dirty="0" smtClean="0"/>
              <a:t> EO data:</a:t>
            </a:r>
          </a:p>
          <a:p>
            <a:pPr marL="0" indent="0">
              <a:buNone/>
            </a:pPr>
            <a:r>
              <a:rPr lang="fr-FR" dirty="0" smtClean="0"/>
              <a:t>SST, </a:t>
            </a:r>
            <a:r>
              <a:rPr lang="fr-FR" dirty="0" err="1" smtClean="0"/>
              <a:t>currents</a:t>
            </a:r>
            <a:r>
              <a:rPr lang="fr-FR" dirty="0" smtClean="0"/>
              <a:t>, E-P etc…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 err="1" smtClean="0"/>
              <a:t>What</a:t>
            </a:r>
            <a:r>
              <a:rPr lang="fr-FR" b="1" dirty="0" smtClean="0"/>
              <a:t> data </a:t>
            </a:r>
            <a:r>
              <a:rPr lang="fr-FR" b="1" dirty="0" err="1" smtClean="0"/>
              <a:t>shall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used</a:t>
            </a:r>
            <a:r>
              <a:rPr lang="fr-FR" b="1" dirty="0" smtClean="0"/>
              <a:t> 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 err="1" smtClean="0"/>
              <a:t>What</a:t>
            </a:r>
            <a:r>
              <a:rPr lang="fr-FR" b="1" dirty="0" smtClean="0"/>
              <a:t> </a:t>
            </a:r>
            <a:r>
              <a:rPr lang="fr-FR" b="1" dirty="0" err="1" smtClean="0"/>
              <a:t>consistency</a:t>
            </a:r>
            <a:r>
              <a:rPr lang="fr-FR" b="1" dirty="0" smtClean="0"/>
              <a:t>/</a:t>
            </a:r>
            <a:r>
              <a:rPr lang="fr-FR" b="1" dirty="0" err="1" smtClean="0"/>
              <a:t>coherency</a:t>
            </a:r>
            <a:r>
              <a:rPr lang="fr-FR" b="1" dirty="0" smtClean="0"/>
              <a:t> </a:t>
            </a:r>
            <a:r>
              <a:rPr lang="fr-FR" b="1" dirty="0" err="1" smtClean="0"/>
              <a:t>metrics</a:t>
            </a:r>
            <a:r>
              <a:rPr lang="fr-FR" b="1" dirty="0" smtClean="0"/>
              <a:t> </a:t>
            </a:r>
            <a:r>
              <a:rPr lang="fr-FR" b="1" dirty="0" err="1" smtClean="0"/>
              <a:t>shall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used</a:t>
            </a:r>
            <a:r>
              <a:rPr lang="fr-FR" b="1" dirty="0" smtClean="0"/>
              <a:t> ?</a:t>
            </a:r>
            <a:endParaRPr lang="fr-F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 err="1" smtClean="0"/>
              <a:t>What</a:t>
            </a:r>
            <a:r>
              <a:rPr lang="fr-FR" b="1" dirty="0" smtClean="0"/>
              <a:t> </a:t>
            </a:r>
            <a:r>
              <a:rPr lang="fr-FR" b="1" dirty="0" err="1" smtClean="0"/>
              <a:t>systematic</a:t>
            </a:r>
            <a:r>
              <a:rPr lang="fr-FR" b="1" dirty="0" smtClean="0"/>
              <a:t> monitoring </a:t>
            </a:r>
            <a:r>
              <a:rPr lang="fr-FR" b="1" dirty="0" err="1" smtClean="0"/>
              <a:t>shall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performed</a:t>
            </a:r>
            <a:r>
              <a:rPr lang="fr-FR" b="1" dirty="0" smtClean="0"/>
              <a:t> ?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78286" y="106362"/>
            <a:ext cx="11635425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err="1" smtClean="0"/>
              <a:t>Validating</a:t>
            </a:r>
            <a:r>
              <a:rPr lang="fr-FR" dirty="0" smtClean="0"/>
              <a:t> SMOS SSS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EO </a:t>
            </a:r>
            <a:r>
              <a:rPr lang="fr-FR" dirty="0" err="1" smtClean="0"/>
              <a:t>datasets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6838" t="43566" r="14268" b="1"/>
          <a:stretch/>
        </p:blipFill>
        <p:spPr>
          <a:xfrm>
            <a:off x="6671015" y="3040912"/>
            <a:ext cx="5242695" cy="2633425"/>
          </a:xfrm>
          <a:prstGeom prst="rect">
            <a:avLst/>
          </a:prstGeom>
        </p:spPr>
      </p:pic>
      <p:pic>
        <p:nvPicPr>
          <p:cNvPr id="16386" name="Picture 2" descr="https://www.researchgate.net/profile/Severine_Fournier/publication/298808713/figure/fig1/AS:363149950767105@1463593103073/Fig-1-August-composite-a-SMOS-SSS-and-b-Aquarius-SSS-overlaid-with-August-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990" y="764127"/>
            <a:ext cx="6749797" cy="20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54362" y="5807306"/>
            <a:ext cx="6824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Rosalind Serif"/>
              </a:rPr>
              <a:t>August composite (a) SMOS SSS and (b) Aquarius SSS overlaid with August composite OSCAR currents over 2011–2014. The magenta box denotes the mouth of the Mississippi River. </a:t>
            </a:r>
            <a:r>
              <a:rPr lang="en-US" sz="1400" dirty="0" smtClean="0">
                <a:solidFill>
                  <a:srgbClr val="333333"/>
                </a:solidFill>
                <a:latin typeface="Rosalind Serif"/>
              </a:rPr>
              <a:t>Bottom: time series of SMOS (blue), Aquarius (black) and </a:t>
            </a:r>
            <a:r>
              <a:rPr lang="en-US" sz="1400" dirty="0" err="1" smtClean="0">
                <a:solidFill>
                  <a:srgbClr val="333333"/>
                </a:solidFill>
                <a:latin typeface="Rosalind Serif"/>
              </a:rPr>
              <a:t>Hycom</a:t>
            </a:r>
            <a:r>
              <a:rPr lang="en-US" sz="1400" dirty="0" smtClean="0">
                <a:solidFill>
                  <a:srgbClr val="333333"/>
                </a:solidFill>
                <a:latin typeface="Rosalind Serif"/>
              </a:rPr>
              <a:t> model SSS (red) at the mouth of the </a:t>
            </a:r>
            <a:r>
              <a:rPr lang="en-US" sz="1400" dirty="0" err="1" smtClean="0">
                <a:solidFill>
                  <a:srgbClr val="333333"/>
                </a:solidFill>
                <a:latin typeface="Rosalind Serif"/>
              </a:rPr>
              <a:t>Mississipi</a:t>
            </a:r>
            <a:r>
              <a:rPr lang="en-US" sz="1400" dirty="0" smtClean="0">
                <a:solidFill>
                  <a:srgbClr val="333333"/>
                </a:solidFill>
                <a:latin typeface="Rosalind Serif"/>
              </a:rPr>
              <a:t> river. Fournier et al., 2015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552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278287" y="106363"/>
            <a:ext cx="5909862" cy="850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Systematic</a:t>
            </a:r>
            <a:r>
              <a:rPr lang="fr-FR" dirty="0" smtClean="0"/>
              <a:t> monitoring of</a:t>
            </a:r>
          </a:p>
          <a:p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49628" y="1318022"/>
            <a:ext cx="5938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Despite</a:t>
            </a:r>
            <a:r>
              <a:rPr lang="fr-FR" dirty="0" smtClean="0"/>
              <a:t>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in situ data, </a:t>
            </a:r>
            <a:r>
              <a:rPr lang="fr-FR" dirty="0" err="1" smtClean="0"/>
              <a:t>published</a:t>
            </a:r>
            <a:r>
              <a:rPr lang="fr-FR" dirty="0" smtClean="0"/>
              <a:t> analyses on SMOS and the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b="1" dirty="0" smtClean="0"/>
              <a:t>satellite SSS </a:t>
            </a:r>
            <a:r>
              <a:rPr lang="fr-FR" dirty="0" smtClean="0"/>
              <a:t>missions  data have </a:t>
            </a:r>
            <a:r>
              <a:rPr lang="fr-FR" dirty="0" err="1" smtClean="0"/>
              <a:t>demonstrated</a:t>
            </a:r>
            <a:r>
              <a:rPr lang="fr-FR" dirty="0" smtClean="0"/>
              <a:t> </a:t>
            </a:r>
            <a:r>
              <a:rPr lang="fr-FR" b="1" dirty="0" err="1" smtClean="0"/>
              <a:t>clear</a:t>
            </a:r>
            <a:r>
              <a:rPr lang="fr-FR" b="1" dirty="0" smtClean="0"/>
              <a:t> </a:t>
            </a:r>
            <a:r>
              <a:rPr lang="fr-FR" b="1" dirty="0" err="1" smtClean="0"/>
              <a:t>capability</a:t>
            </a:r>
            <a:r>
              <a:rPr lang="fr-FR" b="1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that</a:t>
            </a:r>
            <a:r>
              <a:rPr lang="fr-FR" dirty="0" smtClean="0"/>
              <a:t> new information </a:t>
            </a:r>
            <a:r>
              <a:rPr lang="fr-FR" b="1" dirty="0" smtClean="0"/>
              <a:t>to </a:t>
            </a:r>
            <a:r>
              <a:rPr lang="fr-FR" b="1" dirty="0" err="1" smtClean="0"/>
              <a:t>better</a:t>
            </a:r>
            <a:r>
              <a:rPr lang="fr-FR" b="1" dirty="0" smtClean="0"/>
              <a:t> help </a:t>
            </a:r>
            <a:r>
              <a:rPr lang="fr-FR" b="1" dirty="0" err="1" smtClean="0"/>
              <a:t>understanding</a:t>
            </a:r>
            <a:r>
              <a:rPr lang="fr-FR" b="1" dirty="0" smtClean="0"/>
              <a:t>/monitoring an ensemble  of key </a:t>
            </a:r>
            <a:r>
              <a:rPr lang="fr-FR" b="1" dirty="0" err="1" smtClean="0"/>
              <a:t>oceanographic</a:t>
            </a:r>
            <a:r>
              <a:rPr lang="fr-FR" b="1" dirty="0" smtClean="0"/>
              <a:t> </a:t>
            </a:r>
            <a:r>
              <a:rPr lang="fr-FR" b="1" dirty="0" err="1" smtClean="0"/>
              <a:t>processes</a:t>
            </a:r>
            <a:r>
              <a:rPr lang="fr-FR" b="1" dirty="0" smtClean="0"/>
              <a:t>. </a:t>
            </a:r>
          </a:p>
          <a:p>
            <a:endParaRPr lang="fr-FR" dirty="0" smtClean="0"/>
          </a:p>
          <a:p>
            <a:r>
              <a:rPr lang="fr-FR" dirty="0" smtClean="0"/>
              <a:t>In </a:t>
            </a:r>
            <a:r>
              <a:rPr lang="fr-FR" b="1" dirty="0" smtClean="0"/>
              <a:t>the Pi-</a:t>
            </a:r>
            <a:r>
              <a:rPr lang="fr-FR" b="1" dirty="0" err="1" smtClean="0"/>
              <a:t>Mep</a:t>
            </a:r>
            <a:r>
              <a:rPr lang="fr-FR" b="1" dirty="0" smtClean="0"/>
              <a:t>, </a:t>
            </a:r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will</a:t>
            </a:r>
            <a:r>
              <a:rPr lang="fr-FR" b="1" dirty="0" smtClean="0"/>
              <a:t> focus on </a:t>
            </a:r>
            <a:r>
              <a:rPr lang="fr-FR" b="1" dirty="0" err="1" smtClean="0"/>
              <a:t>several</a:t>
            </a:r>
            <a:r>
              <a:rPr lang="fr-FR" b="1" dirty="0" smtClean="0"/>
              <a:t> key of </a:t>
            </a:r>
            <a:r>
              <a:rPr lang="fr-FR" b="1" dirty="0" err="1" smtClean="0"/>
              <a:t>these</a:t>
            </a:r>
            <a:r>
              <a:rPr lang="fr-FR" b="1" dirty="0" smtClean="0"/>
              <a:t> </a:t>
            </a:r>
            <a:r>
              <a:rPr lang="fr-FR" b="1" dirty="0" err="1" smtClean="0"/>
              <a:t>processes</a:t>
            </a:r>
            <a:r>
              <a:rPr lang="fr-FR" b="1" dirty="0" smtClean="0"/>
              <a:t> </a:t>
            </a:r>
            <a:r>
              <a:rPr lang="fr-FR" dirty="0" smtClean="0"/>
              <a:t>to </a:t>
            </a:r>
            <a:r>
              <a:rPr lang="fr-FR" dirty="0" err="1" smtClean="0"/>
              <a:t>provide</a:t>
            </a:r>
            <a:r>
              <a:rPr lang="fr-FR" dirty="0" smtClean="0"/>
              <a:t> a </a:t>
            </a:r>
            <a:r>
              <a:rPr lang="fr-FR" dirty="0" err="1" smtClean="0"/>
              <a:t>regular</a:t>
            </a:r>
            <a:r>
              <a:rPr lang="fr-FR" dirty="0" smtClean="0"/>
              <a:t> monitoring </a:t>
            </a:r>
            <a:r>
              <a:rPr lang="fr-FR" dirty="0" err="1" smtClean="0"/>
              <a:t>facility</a:t>
            </a:r>
            <a:r>
              <a:rPr lang="fr-FR" dirty="0" smtClean="0"/>
              <a:t>, </a:t>
            </a:r>
            <a:r>
              <a:rPr lang="fr-FR" dirty="0" err="1" smtClean="0"/>
              <a:t>tools</a:t>
            </a:r>
            <a:r>
              <a:rPr lang="fr-FR" dirty="0" smtClean="0"/>
              <a:t>  and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products</a:t>
            </a:r>
            <a:r>
              <a:rPr lang="fr-FR" dirty="0" smtClean="0"/>
              <a:t> for </a:t>
            </a:r>
            <a:r>
              <a:rPr lang="fr-FR" dirty="0" err="1" smtClean="0"/>
              <a:t>these</a:t>
            </a:r>
            <a:r>
              <a:rPr lang="fr-FR" dirty="0" smtClean="0"/>
              <a:t> cases.  </a:t>
            </a:r>
          </a:p>
          <a:p>
            <a:endParaRPr lang="fr-FR" dirty="0" smtClean="0"/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dedicated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r>
              <a:rPr lang="fr-FR" dirty="0" smtClean="0"/>
              <a:t> the </a:t>
            </a:r>
            <a:r>
              <a:rPr lang="fr-FR" dirty="0" err="1" smtClean="0"/>
              <a:t>afternoon</a:t>
            </a:r>
            <a:r>
              <a:rPr lang="fr-FR" dirty="0" smtClean="0"/>
              <a:t> by N. </a:t>
            </a:r>
            <a:r>
              <a:rPr lang="fr-FR" dirty="0" err="1"/>
              <a:t>R</a:t>
            </a:r>
            <a:r>
              <a:rPr lang="fr-FR" dirty="0" err="1" smtClean="0"/>
              <a:t>eul</a:t>
            </a:r>
            <a:endParaRPr lang="fr-FR" dirty="0"/>
          </a:p>
          <a:p>
            <a:endParaRPr lang="fr-FR" dirty="0"/>
          </a:p>
        </p:txBody>
      </p:sp>
      <p:pic>
        <p:nvPicPr>
          <p:cNvPr id="13" name="Image 12" descr="Fig1_revised.png"/>
          <p:cNvPicPr>
            <a:picLocks noChangeAspect="1"/>
          </p:cNvPicPr>
          <p:nvPr/>
        </p:nvPicPr>
        <p:blipFill rotWithShape="1">
          <a:blip r:embed="rId2" cstate="print"/>
          <a:srcRect t="-3244" r="49538" b="-1"/>
          <a:stretch/>
        </p:blipFill>
        <p:spPr>
          <a:xfrm>
            <a:off x="7094396" y="386966"/>
            <a:ext cx="1716260" cy="132660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53" y="283143"/>
            <a:ext cx="1584960" cy="143042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/>
          <a:srcRect l="1" t="68139" r="-654"/>
          <a:stretch/>
        </p:blipFill>
        <p:spPr>
          <a:xfrm>
            <a:off x="6797039" y="1838914"/>
            <a:ext cx="4806461" cy="99784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r="365"/>
          <a:stretch/>
        </p:blipFill>
        <p:spPr>
          <a:xfrm>
            <a:off x="6797039" y="2959743"/>
            <a:ext cx="2098497" cy="228901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/>
          <a:srcRect r="3529" b="43219"/>
          <a:stretch/>
        </p:blipFill>
        <p:spPr>
          <a:xfrm>
            <a:off x="9048671" y="3064822"/>
            <a:ext cx="2554829" cy="1215916"/>
          </a:xfrm>
          <a:prstGeom prst="rect">
            <a:avLst/>
          </a:prstGeom>
        </p:spPr>
      </p:pic>
      <p:pic>
        <p:nvPicPr>
          <p:cNvPr id="20" name="Picture 129" descr="F:\linux\Desktop\sss\my_paper\IGARSS2014\wave_0N_2010_2013_east.png"/>
          <p:cNvPicPr>
            <a:picLocks noChangeAspect="1" noChangeArrowheads="1"/>
          </p:cNvPicPr>
          <p:nvPr/>
        </p:nvPicPr>
        <p:blipFill>
          <a:blip r:embed="rId7"/>
          <a:srcRect l="9564" t="66115" r="3979"/>
          <a:stretch>
            <a:fillRect/>
          </a:stretch>
        </p:blipFill>
        <p:spPr bwMode="auto">
          <a:xfrm>
            <a:off x="6684498" y="5371744"/>
            <a:ext cx="4989342" cy="97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 b="10443"/>
          <a:stretch/>
        </p:blipFill>
        <p:spPr>
          <a:xfrm>
            <a:off x="9547053" y="4232477"/>
            <a:ext cx="1428260" cy="11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19737" y="1637451"/>
            <a:ext cx="7100709" cy="197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/>
              <a:t>Summary</a:t>
            </a:r>
            <a:r>
              <a:rPr lang="fr-FR" dirty="0" smtClean="0"/>
              <a:t> of the SMOS Pilot Mission Exploitation Platform Objectives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88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249140" y="117880"/>
            <a:ext cx="6053187" cy="435133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1200" b="1" u="sng" dirty="0" smtClean="0"/>
              <a:t>First </a:t>
            </a:r>
            <a:r>
              <a:rPr lang="fr-FR" sz="11200" b="1" u="sng" dirty="0" err="1" smtClean="0"/>
              <a:t>Aims</a:t>
            </a:r>
            <a:r>
              <a:rPr lang="fr-FR" sz="11200" b="1" u="sng" dirty="0" smtClean="0"/>
              <a:t> of Pi-MEP:</a:t>
            </a:r>
          </a:p>
          <a:p>
            <a:pPr marL="0" indent="0" algn="just">
              <a:buNone/>
            </a:pPr>
            <a:endParaRPr lang="fr-FR" b="1" u="sng" dirty="0" smtClean="0"/>
          </a:p>
          <a:p>
            <a:pPr marL="0" indent="0" algn="just">
              <a:buNone/>
            </a:pPr>
            <a:r>
              <a:rPr lang="fr-FR" sz="9600" b="1" dirty="0"/>
              <a:t>To </a:t>
            </a:r>
            <a:r>
              <a:rPr lang="fr-FR" sz="9600" b="1" dirty="0" err="1"/>
              <a:t>perform</a:t>
            </a:r>
            <a:r>
              <a:rPr lang="fr-FR" sz="9600" b="1" dirty="0"/>
              <a:t> </a:t>
            </a:r>
            <a:r>
              <a:rPr lang="fr-FR" sz="9600" b="1" dirty="0" smtClean="0"/>
              <a:t>a </a:t>
            </a:r>
            <a:r>
              <a:rPr lang="fr-FR" sz="9600" b="1" dirty="0" err="1" smtClean="0"/>
              <a:t>systematic</a:t>
            </a:r>
            <a:r>
              <a:rPr lang="fr-FR" sz="9600" b="1" dirty="0" smtClean="0"/>
              <a:t> monitoring of SMOS SSS data </a:t>
            </a:r>
            <a:r>
              <a:rPr lang="fr-FR" sz="9600" b="1" dirty="0" err="1" smtClean="0"/>
              <a:t>product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quality</a:t>
            </a:r>
            <a:r>
              <a:rPr lang="fr-FR" sz="9600" b="1" dirty="0" smtClean="0"/>
              <a:t> (L2, L3 &amp; L4)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9600" dirty="0" smtClean="0"/>
              <a:t>comparaison of </a:t>
            </a:r>
            <a:r>
              <a:rPr lang="fr-FR" sz="9600" dirty="0" err="1" smtClean="0"/>
              <a:t>each</a:t>
            </a:r>
            <a:r>
              <a:rPr lang="fr-FR" sz="9600" dirty="0" smtClean="0"/>
              <a:t> </a:t>
            </a:r>
            <a:r>
              <a:rPr lang="fr-FR" sz="9600" dirty="0" err="1" smtClean="0"/>
              <a:t>product</a:t>
            </a:r>
            <a:r>
              <a:rPr lang="fr-FR" sz="9600" dirty="0" smtClean="0"/>
              <a:t> </a:t>
            </a:r>
            <a:r>
              <a:rPr lang="fr-FR" sz="9600" dirty="0" err="1" smtClean="0"/>
              <a:t>with</a:t>
            </a:r>
            <a:r>
              <a:rPr lang="fr-FR" sz="9600" dirty="0" smtClean="0"/>
              <a:t> in situ data (ARGO, TSG, </a:t>
            </a:r>
            <a:r>
              <a:rPr lang="fr-FR" sz="9600" dirty="0" err="1" smtClean="0"/>
              <a:t>moorings</a:t>
            </a:r>
            <a:r>
              <a:rPr lang="fr-FR" sz="9600" dirty="0" smtClean="0"/>
              <a:t>, drifters, </a:t>
            </a:r>
            <a:r>
              <a:rPr lang="fr-FR" sz="9600" dirty="0" err="1" smtClean="0"/>
              <a:t>others</a:t>
            </a:r>
            <a:r>
              <a:rPr lang="fr-FR" sz="9600" dirty="0" smtClean="0"/>
              <a:t>,..)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9600" dirty="0" smtClean="0"/>
              <a:t>Match-Up Data Base </a:t>
            </a:r>
            <a:r>
              <a:rPr lang="fr-FR" sz="9600" dirty="0" err="1" smtClean="0"/>
              <a:t>products</a:t>
            </a:r>
            <a:r>
              <a:rPr lang="fr-FR" sz="9600" dirty="0" smtClean="0"/>
              <a:t> SMOS/in situ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9600" dirty="0" err="1" smtClean="0"/>
              <a:t>intercomparsion</a:t>
            </a:r>
            <a:r>
              <a:rPr lang="fr-FR" sz="9600" dirty="0" smtClean="0"/>
              <a:t> </a:t>
            </a:r>
            <a:r>
              <a:rPr lang="fr-FR" sz="9600" dirty="0" err="1" smtClean="0"/>
              <a:t>between</a:t>
            </a:r>
            <a:r>
              <a:rPr lang="fr-FR" sz="9600" dirty="0" smtClean="0"/>
              <a:t> </a:t>
            </a:r>
            <a:r>
              <a:rPr lang="fr-FR" sz="9600" dirty="0" err="1" smtClean="0"/>
              <a:t>products</a:t>
            </a:r>
            <a:r>
              <a:rPr lang="fr-FR" sz="9600" dirty="0" smtClean="0"/>
              <a:t>:</a:t>
            </a:r>
          </a:p>
          <a:p>
            <a:pPr marL="0" indent="0" algn="just">
              <a:buNone/>
            </a:pPr>
            <a:r>
              <a:rPr lang="fr-FR" sz="9600" dirty="0" smtClean="0"/>
              <a:t>-biais, </a:t>
            </a:r>
            <a:r>
              <a:rPr lang="fr-FR" sz="9600" dirty="0" err="1" smtClean="0"/>
              <a:t>rms</a:t>
            </a:r>
            <a:r>
              <a:rPr lang="fr-FR" sz="9600" dirty="0" smtClean="0"/>
              <a:t> </a:t>
            </a:r>
            <a:r>
              <a:rPr lang="fr-FR" sz="9600" dirty="0" err="1" smtClean="0"/>
              <a:t>diff</a:t>
            </a:r>
            <a:r>
              <a:rPr lang="fr-FR" sz="9600" dirty="0" smtClean="0"/>
              <a:t>, more </a:t>
            </a:r>
            <a:r>
              <a:rPr lang="fr-FR" sz="9600" dirty="0" err="1" smtClean="0"/>
              <a:t>evolved</a:t>
            </a:r>
            <a:r>
              <a:rPr lang="fr-FR" sz="9600" dirty="0"/>
              <a:t> </a:t>
            </a:r>
            <a:r>
              <a:rPr lang="fr-FR" sz="9600" dirty="0" smtClean="0"/>
              <a:t>(</a:t>
            </a:r>
            <a:r>
              <a:rPr lang="fr-FR" sz="9600" dirty="0" err="1" smtClean="0"/>
              <a:t>e.g</a:t>
            </a:r>
            <a:r>
              <a:rPr lang="fr-FR" sz="9600" dirty="0" smtClean="0"/>
              <a:t>., spectral analyses, </a:t>
            </a:r>
            <a:r>
              <a:rPr lang="fr-FR" sz="9600" dirty="0" err="1" smtClean="0"/>
              <a:t>correlation</a:t>
            </a:r>
            <a:r>
              <a:rPr lang="fr-FR" sz="9600" dirty="0" smtClean="0"/>
              <a:t> </a:t>
            </a:r>
            <a:r>
              <a:rPr lang="fr-FR" sz="9600" dirty="0" err="1" smtClean="0"/>
              <a:t>with</a:t>
            </a:r>
            <a:r>
              <a:rPr lang="fr-FR" sz="9600" dirty="0" smtClean="0"/>
              <a:t> </a:t>
            </a:r>
            <a:r>
              <a:rPr lang="fr-FR" sz="9600" dirty="0" err="1" smtClean="0"/>
              <a:t>other</a:t>
            </a:r>
            <a:r>
              <a:rPr lang="fr-FR" sz="9600" dirty="0" smtClean="0"/>
              <a:t> variables, </a:t>
            </a:r>
            <a:r>
              <a:rPr lang="fr-FR" sz="9600" dirty="0" err="1" smtClean="0"/>
              <a:t>pdfs</a:t>
            </a:r>
            <a:r>
              <a:rPr lang="fr-FR" sz="9600" dirty="0" smtClean="0"/>
              <a:t>..) </a:t>
            </a:r>
          </a:p>
          <a:p>
            <a:pPr marL="0" indent="0" algn="just">
              <a:buNone/>
            </a:pPr>
            <a:r>
              <a:rPr lang="fr-FR" sz="9600" dirty="0" smtClean="0"/>
              <a:t>-</a:t>
            </a:r>
            <a:r>
              <a:rPr lang="fr-FR" sz="9600" dirty="0" err="1" smtClean="0"/>
              <a:t>seasons</a:t>
            </a:r>
            <a:r>
              <a:rPr lang="fr-FR" sz="9600" dirty="0" smtClean="0"/>
              <a:t>, interannual, </a:t>
            </a:r>
            <a:r>
              <a:rPr lang="fr-FR" sz="9600" dirty="0" err="1" smtClean="0"/>
              <a:t>regional</a:t>
            </a:r>
            <a:r>
              <a:rPr lang="fr-FR" sz="9600" dirty="0" smtClean="0"/>
              <a:t>, global, …</a:t>
            </a:r>
          </a:p>
          <a:p>
            <a:pPr marL="0" indent="0" algn="just">
              <a:buNone/>
            </a:pPr>
            <a:endParaRPr lang="fr-FR" sz="9600" dirty="0" smtClean="0"/>
          </a:p>
          <a:p>
            <a:pPr marL="0" indent="0" algn="just">
              <a:buNone/>
            </a:pPr>
            <a:r>
              <a:rPr lang="fr-FR" sz="9600" b="1" dirty="0" err="1" smtClean="0"/>
              <a:t>Re-assess</a:t>
            </a:r>
            <a:r>
              <a:rPr lang="fr-FR" sz="9600" b="1" dirty="0" smtClean="0"/>
              <a:t> the </a:t>
            </a:r>
            <a:r>
              <a:rPr lang="fr-FR" sz="9600" b="1" dirty="0" err="1" smtClean="0"/>
              <a:t>results</a:t>
            </a:r>
            <a:r>
              <a:rPr lang="fr-FR" sz="9600" b="1" dirty="0" smtClean="0"/>
              <a:t> &amp; </a:t>
            </a:r>
            <a:r>
              <a:rPr lang="fr-FR" sz="9600" b="1" dirty="0" err="1" smtClean="0"/>
              <a:t>intercomparaison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between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different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reprocessings</a:t>
            </a:r>
            <a:r>
              <a:rPr lang="fr-FR" sz="9600" b="1" dirty="0" smtClean="0"/>
              <a:t> of the Mission </a:t>
            </a:r>
            <a:r>
              <a:rPr lang="fr-FR" sz="9600" b="1" dirty="0" err="1" smtClean="0"/>
              <a:t>datasets</a:t>
            </a:r>
            <a:endParaRPr lang="fr-FR" sz="9600" b="1" dirty="0" smtClean="0"/>
          </a:p>
          <a:p>
            <a:pPr algn="just">
              <a:buFont typeface="Symbol" panose="05050102010706020507" pitchFamily="18" charset="2"/>
              <a:buChar char="Þ"/>
            </a:pPr>
            <a:r>
              <a:rPr lang="fr-FR" sz="9600" dirty="0" err="1" smtClean="0"/>
              <a:t>Give</a:t>
            </a:r>
            <a:r>
              <a:rPr lang="fr-FR" sz="9600" dirty="0" smtClean="0"/>
              <a:t> </a:t>
            </a:r>
            <a:r>
              <a:rPr lang="fr-FR" sz="9600" b="1" dirty="0" err="1" smtClean="0"/>
              <a:t>access</a:t>
            </a:r>
            <a:r>
              <a:rPr lang="fr-FR" sz="9600" dirty="0" smtClean="0"/>
              <a:t> via a user interface of the match-up  </a:t>
            </a:r>
            <a:r>
              <a:rPr lang="fr-FR" sz="9600" dirty="0" err="1" smtClean="0"/>
              <a:t>databases</a:t>
            </a:r>
            <a:r>
              <a:rPr lang="fr-FR" sz="9600" dirty="0" smtClean="0"/>
              <a:t> &amp; </a:t>
            </a:r>
            <a:r>
              <a:rPr lang="fr-FR" sz="9600" dirty="0" err="1" smtClean="0"/>
              <a:t>statistics</a:t>
            </a:r>
            <a:r>
              <a:rPr lang="fr-FR" sz="9600" dirty="0" smtClean="0"/>
              <a:t> per </a:t>
            </a:r>
            <a:r>
              <a:rPr lang="fr-FR" sz="9600" dirty="0" err="1" smtClean="0"/>
              <a:t>products</a:t>
            </a:r>
            <a:endParaRPr lang="fr-FR" sz="9600" dirty="0" smtClean="0"/>
          </a:p>
          <a:p>
            <a:pPr algn="just">
              <a:buFont typeface="Symbol" panose="05050102010706020507" pitchFamily="18" charset="2"/>
              <a:buChar char="Þ"/>
            </a:pPr>
            <a:r>
              <a:rPr lang="fr-FR" sz="9600" dirty="0" err="1" smtClean="0"/>
              <a:t>Allow</a:t>
            </a:r>
            <a:r>
              <a:rPr lang="fr-FR" sz="9600" dirty="0" smtClean="0"/>
              <a:t> </a:t>
            </a:r>
            <a:r>
              <a:rPr lang="fr-FR" sz="9600" b="1" dirty="0" err="1" smtClean="0"/>
              <a:t>visualizations</a:t>
            </a:r>
            <a:r>
              <a:rPr lang="fr-FR" sz="9600" dirty="0" smtClean="0"/>
              <a:t> of the </a:t>
            </a:r>
            <a:r>
              <a:rPr lang="fr-FR" sz="9600" dirty="0" err="1" smtClean="0"/>
              <a:t>results</a:t>
            </a:r>
            <a:r>
              <a:rPr lang="fr-FR" sz="9600" dirty="0" smtClean="0"/>
              <a:t> &amp;  user-</a:t>
            </a:r>
            <a:r>
              <a:rPr lang="fr-FR" sz="9600" dirty="0" err="1" smtClean="0"/>
              <a:t>driven</a:t>
            </a:r>
            <a:r>
              <a:rPr lang="fr-FR" sz="9600" dirty="0" smtClean="0"/>
              <a:t> </a:t>
            </a:r>
            <a:r>
              <a:rPr lang="fr-FR" sz="9600" b="1" dirty="0" smtClean="0"/>
              <a:t>extractions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96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698" y="14068"/>
            <a:ext cx="5178705" cy="4103345"/>
          </a:xfrm>
          <a:prstGeom prst="rect">
            <a:avLst/>
          </a:prstGeom>
        </p:spPr>
      </p:pic>
      <p:pic>
        <p:nvPicPr>
          <p:cNvPr id="14" name="Image 13" descr="TAO_ex_3.png"/>
          <p:cNvPicPr>
            <a:picLocks noChangeAspect="1"/>
          </p:cNvPicPr>
          <p:nvPr/>
        </p:nvPicPr>
        <p:blipFill rotWithShape="1">
          <a:blip r:embed="rId3"/>
          <a:srcRect l="8158" t="-3458" r="5277"/>
          <a:stretch/>
        </p:blipFill>
        <p:spPr>
          <a:xfrm>
            <a:off x="8472705" y="5190978"/>
            <a:ext cx="3719295" cy="137160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/>
          <a:srcRect b="24793"/>
          <a:stretch>
            <a:fillRect/>
          </a:stretch>
        </p:blipFill>
        <p:spPr bwMode="auto">
          <a:xfrm>
            <a:off x="9138458" y="4469218"/>
            <a:ext cx="2909027" cy="76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/>
          <a:srcRect l="15195" t="25623" r="20233"/>
          <a:stretch/>
        </p:blipFill>
        <p:spPr bwMode="auto">
          <a:xfrm>
            <a:off x="6203853" y="4469218"/>
            <a:ext cx="2790091" cy="238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9848213" y="4101616"/>
            <a:ext cx="205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Moored</a:t>
            </a:r>
            <a:r>
              <a:rPr lang="fr-FR" b="1" dirty="0" smtClean="0"/>
              <a:t> </a:t>
            </a:r>
            <a:r>
              <a:rPr lang="fr-FR" b="1" dirty="0" err="1" smtClean="0"/>
              <a:t>buoy</a:t>
            </a:r>
            <a:r>
              <a:rPr lang="fr-FR" b="1" dirty="0" smtClean="0"/>
              <a:t> </a:t>
            </a:r>
            <a:r>
              <a:rPr lang="fr-FR" b="1" dirty="0" err="1" smtClean="0"/>
              <a:t>Array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4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561" y="315283"/>
            <a:ext cx="833592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/>
              <a:t>First </a:t>
            </a:r>
            <a:r>
              <a:rPr lang="fr-FR" sz="2800" b="1" u="sng" dirty="0" err="1"/>
              <a:t>Aims</a:t>
            </a:r>
            <a:r>
              <a:rPr lang="fr-FR" sz="2800" b="1" u="sng" dirty="0"/>
              <a:t> of Pi-MEP:</a:t>
            </a:r>
          </a:p>
          <a:p>
            <a:pPr algn="just"/>
            <a:endParaRPr lang="fr-FR" sz="2000" b="1" u="sng" dirty="0"/>
          </a:p>
          <a:p>
            <a:pPr algn="just"/>
            <a:r>
              <a:rPr lang="fr-FR" sz="2000" b="1" dirty="0"/>
              <a:t>To </a:t>
            </a:r>
            <a:r>
              <a:rPr lang="fr-FR" sz="2000" b="1" dirty="0" err="1"/>
              <a:t>perform</a:t>
            </a:r>
            <a:r>
              <a:rPr lang="fr-FR" sz="2000" b="1" dirty="0"/>
              <a:t> a </a:t>
            </a:r>
            <a:r>
              <a:rPr lang="fr-FR" sz="2000" b="1" dirty="0" err="1"/>
              <a:t>systematic</a:t>
            </a:r>
            <a:r>
              <a:rPr lang="fr-FR" sz="2000" b="1" dirty="0"/>
              <a:t> </a:t>
            </a:r>
            <a:r>
              <a:rPr lang="fr-FR" sz="2000" b="1" dirty="0" err="1" smtClean="0"/>
              <a:t>intercomparison</a:t>
            </a:r>
            <a:endParaRPr lang="fr-FR" sz="20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000" dirty="0" smtClean="0"/>
              <a:t>in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SMOS SSS </a:t>
            </a:r>
            <a:r>
              <a:rPr lang="fr-FR" sz="2000" dirty="0" err="1" smtClean="0"/>
              <a:t>products</a:t>
            </a:r>
            <a:endParaRPr lang="fr-FR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000" dirty="0" smtClean="0"/>
              <a:t>In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SMOS and </a:t>
            </a:r>
            <a:r>
              <a:rPr lang="fr-FR" sz="2000" dirty="0" err="1" smtClean="0"/>
              <a:t>other</a:t>
            </a:r>
            <a:r>
              <a:rPr lang="fr-FR" sz="2000" dirty="0" smtClean="0"/>
              <a:t> Satellite</a:t>
            </a:r>
          </a:p>
          <a:p>
            <a:pPr algn="just"/>
            <a:r>
              <a:rPr lang="fr-FR" sz="2000" dirty="0" smtClean="0"/>
              <a:t> SSS </a:t>
            </a:r>
            <a:r>
              <a:rPr lang="fr-FR" sz="2000" dirty="0" err="1" smtClean="0"/>
              <a:t>products</a:t>
            </a:r>
            <a:endParaRPr lang="fr-FR" sz="2000" dirty="0"/>
          </a:p>
          <a:p>
            <a:pPr algn="just"/>
            <a:endParaRPr lang="fr-FR" sz="2000" b="1" dirty="0" smtClean="0"/>
          </a:p>
          <a:p>
            <a:pPr algn="just"/>
            <a:r>
              <a:rPr lang="fr-FR" sz="2000" b="1" dirty="0" smtClean="0"/>
              <a:t>To </a:t>
            </a:r>
            <a:r>
              <a:rPr lang="fr-FR" sz="2000" b="1" dirty="0" err="1" smtClean="0"/>
              <a:t>provide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enhanced</a:t>
            </a:r>
            <a:r>
              <a:rPr lang="fr-FR" sz="2000" b="1" dirty="0" smtClean="0"/>
              <a:t> satellite SSS </a:t>
            </a:r>
          </a:p>
          <a:p>
            <a:pPr algn="just"/>
            <a:r>
              <a:rPr lang="fr-FR" sz="2000" b="1" dirty="0" smtClean="0"/>
              <a:t>Validation/</a:t>
            </a:r>
            <a:r>
              <a:rPr lang="fr-FR" sz="2000" b="1" dirty="0" err="1" smtClean="0"/>
              <a:t>verification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protocols</a:t>
            </a:r>
            <a:r>
              <a:rPr lang="fr-FR" sz="2000" b="1" dirty="0" smtClean="0"/>
              <a:t>:</a:t>
            </a:r>
          </a:p>
          <a:p>
            <a:pPr algn="just"/>
            <a:endParaRPr lang="fr-FR" sz="20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000" dirty="0" smtClean="0"/>
              <a:t>spatial &amp; temporal components (spectral)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000" dirty="0" err="1" smtClean="0"/>
              <a:t>Climate</a:t>
            </a:r>
            <a:r>
              <a:rPr lang="fr-FR" sz="2000" dirty="0" smtClean="0"/>
              <a:t> </a:t>
            </a:r>
            <a:r>
              <a:rPr lang="fr-FR" sz="2000" dirty="0" err="1" smtClean="0"/>
              <a:t>indicators</a:t>
            </a:r>
            <a:r>
              <a:rPr lang="fr-FR" sz="2000" dirty="0" smtClean="0"/>
              <a:t> (</a:t>
            </a:r>
            <a:r>
              <a:rPr lang="fr-FR" sz="2000" dirty="0" err="1" smtClean="0"/>
              <a:t>hovmueller</a:t>
            </a:r>
            <a:r>
              <a:rPr lang="fr-FR" sz="2000" dirty="0" smtClean="0"/>
              <a:t>, trends)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other</a:t>
            </a:r>
            <a:r>
              <a:rPr lang="fr-FR" sz="2000" dirty="0" smtClean="0"/>
              <a:t> data sets</a:t>
            </a:r>
          </a:p>
          <a:p>
            <a:pPr algn="just"/>
            <a:r>
              <a:rPr lang="fr-FR" sz="2000" dirty="0" smtClean="0"/>
              <a:t> (SSS &amp; SST, SSS &amp; SLA, etc…)</a:t>
            </a:r>
          </a:p>
          <a:p>
            <a:pPr algn="just"/>
            <a:endParaRPr lang="fr-FR" sz="2000" b="1" dirty="0"/>
          </a:p>
          <a:p>
            <a:pPr algn="just"/>
            <a:endParaRPr lang="fr-FR" sz="2000" b="1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74" y="315283"/>
            <a:ext cx="7231026" cy="51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194255" y="128789"/>
            <a:ext cx="4746289" cy="3050509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5600" b="1" u="sng" dirty="0" smtClean="0"/>
              <a:t>Second </a:t>
            </a:r>
            <a:r>
              <a:rPr lang="fr-FR" sz="5600" b="1" u="sng" dirty="0" err="1" smtClean="0"/>
              <a:t>Aims</a:t>
            </a:r>
            <a:r>
              <a:rPr lang="fr-FR" sz="5600" b="1" u="sng" dirty="0" smtClean="0"/>
              <a:t> of the Pi-MEP</a:t>
            </a:r>
          </a:p>
          <a:p>
            <a:pPr marL="0" indent="0">
              <a:buNone/>
            </a:pPr>
            <a:endParaRPr lang="fr-FR" sz="5600" b="1" u="sng" dirty="0" smtClean="0"/>
          </a:p>
          <a:p>
            <a:pPr marL="0" indent="0">
              <a:buNone/>
            </a:pPr>
            <a:r>
              <a:rPr lang="fr-FR" sz="5100" dirty="0" smtClean="0"/>
              <a:t>To </a:t>
            </a:r>
            <a:r>
              <a:rPr lang="fr-FR" sz="5100" dirty="0" err="1" smtClean="0"/>
              <a:t>be</a:t>
            </a:r>
            <a:r>
              <a:rPr lang="fr-FR" sz="5100" dirty="0" smtClean="0"/>
              <a:t> a </a:t>
            </a:r>
            <a:r>
              <a:rPr lang="fr-FR" sz="5100" dirty="0" err="1" smtClean="0"/>
              <a:t>thematic</a:t>
            </a:r>
            <a:r>
              <a:rPr lang="fr-FR" sz="5100" dirty="0" smtClean="0"/>
              <a:t> </a:t>
            </a:r>
            <a:r>
              <a:rPr lang="fr-FR" sz="5100" b="1" dirty="0" smtClean="0"/>
              <a:t>hub for the SMOS (SSS) mission</a:t>
            </a:r>
          </a:p>
          <a:p>
            <a:pPr marL="0" indent="0">
              <a:buNone/>
            </a:pPr>
            <a:r>
              <a:rPr lang="fr-FR" sz="5100" dirty="0" smtClean="0"/>
              <a:t>1) -</a:t>
            </a:r>
            <a:r>
              <a:rPr lang="fr-FR" sz="5100" b="1" dirty="0" err="1" smtClean="0"/>
              <a:t>Assembly</a:t>
            </a:r>
            <a:r>
              <a:rPr lang="fr-FR" sz="5100" b="1" dirty="0" smtClean="0"/>
              <a:t> &amp; links </a:t>
            </a:r>
            <a:r>
              <a:rPr lang="fr-FR" sz="5100" b="1" dirty="0" err="1" smtClean="0"/>
              <a:t>with</a:t>
            </a:r>
            <a:r>
              <a:rPr lang="fr-FR" sz="5100" b="1" dirty="0" smtClean="0"/>
              <a:t> </a:t>
            </a:r>
            <a:r>
              <a:rPr lang="fr-FR" sz="5100" b="1" dirty="0" err="1" smtClean="0"/>
              <a:t>other</a:t>
            </a:r>
            <a:r>
              <a:rPr lang="fr-FR" sz="5100" b="1" dirty="0" smtClean="0"/>
              <a:t> satellite </a:t>
            </a:r>
            <a:r>
              <a:rPr lang="fr-FR" sz="5100" b="1" dirty="0"/>
              <a:t>&amp;</a:t>
            </a:r>
            <a:r>
              <a:rPr lang="fr-FR" sz="5100" b="1" dirty="0" smtClean="0"/>
              <a:t> in situ SSS</a:t>
            </a:r>
            <a:r>
              <a:rPr lang="fr-FR" sz="5100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5100" dirty="0" err="1" smtClean="0"/>
              <a:t>Aquarius</a:t>
            </a:r>
            <a:r>
              <a:rPr lang="fr-FR" sz="5100" dirty="0" smtClean="0"/>
              <a:t>, SMAP (L2 à L4)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5100" dirty="0" smtClean="0"/>
              <a:t>-In situ OI (ISAS</a:t>
            </a:r>
            <a:r>
              <a:rPr lang="fr-FR" sz="5600" dirty="0" smtClean="0"/>
              <a:t>)</a:t>
            </a:r>
          </a:p>
          <a:p>
            <a:pPr marL="0" indent="0">
              <a:buNone/>
            </a:pPr>
            <a:endParaRPr lang="fr-FR" sz="5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5600" dirty="0"/>
          </a:p>
          <a:p>
            <a:pPr marL="0" indent="0"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696" y="170993"/>
            <a:ext cx="2107369" cy="111244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179696" y="-55877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SSS </a:t>
            </a:r>
            <a:r>
              <a:rPr lang="fr-FR" b="1" dirty="0" err="1" smtClean="0"/>
              <a:t>Aquarius</a:t>
            </a:r>
            <a:r>
              <a:rPr lang="fr-FR" b="1" dirty="0" smtClean="0"/>
              <a:t>, SMAP</a:t>
            </a:r>
            <a:endParaRPr lang="fr-FR" b="1" dirty="0"/>
          </a:p>
        </p:txBody>
      </p:sp>
      <p:grpSp>
        <p:nvGrpSpPr>
          <p:cNvPr id="23" name="Groupe 22"/>
          <p:cNvGrpSpPr/>
          <p:nvPr/>
        </p:nvGrpSpPr>
        <p:grpSpPr>
          <a:xfrm>
            <a:off x="194256" y="1183933"/>
            <a:ext cx="12115283" cy="5809153"/>
            <a:chOff x="194256" y="1155797"/>
            <a:chExt cx="12115283" cy="580915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0545" y="1155797"/>
              <a:ext cx="7368994" cy="547361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94256" y="3179298"/>
              <a:ext cx="4635745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dirty="0" smtClean="0"/>
                <a:t>2) </a:t>
              </a:r>
              <a:r>
                <a:rPr lang="fr-FR" sz="2400" dirty="0" err="1" smtClean="0"/>
                <a:t>Assembly</a:t>
              </a:r>
              <a:r>
                <a:rPr lang="fr-FR" sz="2400" dirty="0" smtClean="0"/>
                <a:t> </a:t>
              </a:r>
              <a:r>
                <a:rPr lang="fr-FR" sz="2400" dirty="0"/>
                <a:t>&amp;  </a:t>
              </a:r>
              <a:r>
                <a:rPr lang="fr-FR" sz="2400" dirty="0" err="1"/>
                <a:t>access</a:t>
              </a:r>
              <a:r>
                <a:rPr lang="fr-FR" sz="2400" dirty="0"/>
                <a:t> </a:t>
              </a:r>
            </a:p>
            <a:p>
              <a:r>
                <a:rPr lang="fr-FR" sz="2400" dirty="0"/>
                <a:t>(</a:t>
              </a:r>
              <a:r>
                <a:rPr lang="fr-FR" sz="2400" dirty="0" err="1"/>
                <a:t>re-gridding</a:t>
              </a:r>
              <a:r>
                <a:rPr lang="fr-FR" sz="2400" dirty="0"/>
                <a:t>, </a:t>
              </a:r>
              <a:r>
                <a:rPr lang="fr-FR" sz="2400" dirty="0" err="1"/>
                <a:t>same</a:t>
              </a:r>
              <a:r>
                <a:rPr lang="fr-FR" sz="2400" dirty="0"/>
                <a:t> spatial &amp; temporal </a:t>
              </a:r>
              <a:r>
                <a:rPr lang="fr-FR" sz="2400" dirty="0" err="1"/>
                <a:t>resolution</a:t>
              </a:r>
              <a:r>
                <a:rPr lang="fr-FR" sz="2400" dirty="0"/>
                <a:t>) of </a:t>
              </a:r>
              <a:r>
                <a:rPr lang="fr-FR" sz="2400" b="1" dirty="0"/>
                <a:t>satellite SSS </a:t>
              </a:r>
              <a:r>
                <a:rPr lang="fr-FR" sz="2400" b="1" dirty="0" err="1"/>
                <a:t>products</a:t>
              </a:r>
              <a:r>
                <a:rPr lang="fr-FR" sz="2400" b="1" dirty="0"/>
                <a:t> </a:t>
              </a:r>
              <a:r>
                <a:rPr lang="fr-FR" sz="2400" b="1" dirty="0" err="1"/>
                <a:t>with</a:t>
              </a:r>
              <a:r>
                <a:rPr lang="fr-FR" sz="2400" b="1" dirty="0"/>
                <a:t> </a:t>
              </a:r>
              <a:r>
                <a:rPr lang="fr-FR" sz="2400" b="1" dirty="0" err="1"/>
                <a:t>other</a:t>
              </a:r>
              <a:r>
                <a:rPr lang="fr-FR" sz="2400" b="1" dirty="0"/>
                <a:t> </a:t>
              </a:r>
              <a:r>
                <a:rPr lang="fr-FR" sz="2400" b="1" dirty="0" err="1"/>
                <a:t>thematic</a:t>
              </a:r>
              <a:r>
                <a:rPr lang="fr-FR" sz="2400" b="1" dirty="0"/>
                <a:t> data</a:t>
              </a:r>
              <a:r>
                <a:rPr lang="fr-FR" sz="2400" dirty="0"/>
                <a:t>: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fr-FR" sz="2400" dirty="0"/>
                <a:t>-</a:t>
              </a:r>
              <a:r>
                <a:rPr lang="fr-FR" sz="2400" dirty="0" err="1"/>
                <a:t>Precipitation</a:t>
              </a:r>
              <a:endParaRPr lang="fr-FR" sz="2400" dirty="0"/>
            </a:p>
            <a:p>
              <a:pPr>
                <a:buFont typeface="Wingdings" panose="05000000000000000000" pitchFamily="2" charset="2"/>
                <a:buChar char="§"/>
              </a:pPr>
              <a:r>
                <a:rPr lang="fr-FR" sz="2400" dirty="0"/>
                <a:t>-Evaporation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fr-FR" sz="2400" dirty="0"/>
                <a:t>-</a:t>
              </a:r>
              <a:r>
                <a:rPr lang="fr-FR" sz="2400" dirty="0" err="1"/>
                <a:t>currents</a:t>
              </a:r>
              <a:endParaRPr lang="fr-FR" sz="2400" dirty="0"/>
            </a:p>
            <a:p>
              <a:pPr>
                <a:buFont typeface="Wingdings" panose="05000000000000000000" pitchFamily="2" charset="2"/>
                <a:buChar char="§"/>
              </a:pPr>
              <a:r>
                <a:rPr lang="fr-FR" sz="2400" dirty="0"/>
                <a:t>-</a:t>
              </a:r>
              <a:r>
                <a:rPr lang="fr-FR" sz="2400" dirty="0" err="1"/>
                <a:t>sea</a:t>
              </a:r>
              <a:r>
                <a:rPr lang="fr-FR" sz="2400" dirty="0"/>
                <a:t> </a:t>
              </a:r>
              <a:r>
                <a:rPr lang="fr-FR" sz="2400" dirty="0" err="1"/>
                <a:t>level</a:t>
              </a:r>
              <a:r>
                <a:rPr lang="fr-FR" sz="2400" dirty="0"/>
                <a:t> anomalies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fr-FR" sz="2400" dirty="0"/>
                <a:t>-</a:t>
              </a:r>
              <a:r>
                <a:rPr lang="fr-FR" sz="2400" dirty="0" err="1"/>
                <a:t>sst</a:t>
              </a:r>
              <a:endParaRPr lang="fr-FR" sz="2400" dirty="0"/>
            </a:p>
            <a:p>
              <a:pPr>
                <a:buFont typeface="Wingdings" panose="05000000000000000000" pitchFamily="2" charset="2"/>
                <a:buChar char="§"/>
              </a:pPr>
              <a:r>
                <a:rPr lang="fr-FR" sz="2400" dirty="0" err="1"/>
                <a:t>Etc</a:t>
              </a:r>
              <a:r>
                <a:rPr lang="fr-FR" sz="2400" dirty="0"/>
                <a:t> etc..</a:t>
              </a:r>
            </a:p>
          </p:txBody>
        </p:sp>
      </p:grpSp>
      <p:pic>
        <p:nvPicPr>
          <p:cNvPr id="24" name="Image 23" descr="S_MLD_base_example.png"/>
          <p:cNvPicPr>
            <a:picLocks noChangeAspect="1"/>
          </p:cNvPicPr>
          <p:nvPr/>
        </p:nvPicPr>
        <p:blipFill rotWithShape="1">
          <a:blip r:embed="rId4"/>
          <a:srcRect l="8308" t="7501" r="6308" b="8157"/>
          <a:stretch/>
        </p:blipFill>
        <p:spPr>
          <a:xfrm>
            <a:off x="7665770" y="170993"/>
            <a:ext cx="1923378" cy="11124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934664" y="-112148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SSS </a:t>
            </a:r>
            <a:r>
              <a:rPr lang="fr-FR" b="1" dirty="0" smtClean="0"/>
              <a:t>In situ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38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19737" y="1637451"/>
            <a:ext cx="7100709" cy="197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The SMOS Pilot Mission Exploitation Platform </a:t>
            </a:r>
          </a:p>
          <a:p>
            <a:pPr algn="ctr"/>
            <a:r>
              <a:rPr lang="fr-FR" dirty="0" smtClean="0"/>
              <a:t>Team &amp; Setup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69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/>
          <p:cNvSpPr/>
          <p:nvPr/>
        </p:nvSpPr>
        <p:spPr>
          <a:xfrm>
            <a:off x="548769" y="2461668"/>
            <a:ext cx="8094402" cy="399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8278179" y="1394243"/>
            <a:ext cx="3123950" cy="13363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915335" y="5755588"/>
            <a:ext cx="1361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C</a:t>
            </a:r>
            <a:r>
              <a:rPr lang="fr-FR" b="1" u="sng" dirty="0" smtClean="0"/>
              <a:t>onsortium:</a:t>
            </a:r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976244"/>
              </p:ext>
            </p:extLst>
          </p:nvPr>
        </p:nvGraphicFramePr>
        <p:xfrm>
          <a:off x="4808583" y="3694799"/>
          <a:ext cx="3450721" cy="128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Image bitmap" r:id="rId3" imgW="9000000" imgH="3362794" progId="Paint.Picture">
                  <p:embed/>
                </p:oleObj>
              </mc:Choice>
              <mc:Fallback>
                <p:oleObj name="Image bitmap" r:id="rId3" imgW="9000000" imgH="336279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83" y="3694799"/>
                        <a:ext cx="3450721" cy="12893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ifrem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33" y="3784781"/>
            <a:ext cx="3185845" cy="98598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320912" y="4914857"/>
            <a:ext cx="931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N. </a:t>
            </a:r>
            <a:r>
              <a:rPr lang="fr-FR" dirty="0" err="1" smtClean="0"/>
              <a:t>Reul</a:t>
            </a:r>
            <a:endParaRPr lang="fr-FR" dirty="0" smtClean="0"/>
          </a:p>
          <a:p>
            <a:r>
              <a:rPr lang="fr-FR" dirty="0" smtClean="0"/>
              <a:t>F. Paul</a:t>
            </a:r>
          </a:p>
          <a:p>
            <a:r>
              <a:rPr lang="fr-FR" dirty="0" smtClean="0"/>
              <a:t>JF </a:t>
            </a:r>
            <a:r>
              <a:rPr lang="fr-FR" dirty="0" err="1" smtClean="0"/>
              <a:t>Piolle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956385" y="5080027"/>
            <a:ext cx="1390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F. Collard</a:t>
            </a:r>
          </a:p>
          <a:p>
            <a:r>
              <a:rPr lang="fr-FR" dirty="0" smtClean="0"/>
              <a:t>S. </a:t>
            </a:r>
            <a:r>
              <a:rPr lang="fr-FR" dirty="0" err="1" smtClean="0"/>
              <a:t>Guimbard</a:t>
            </a:r>
            <a:endParaRPr lang="fr-FR" dirty="0" smtClean="0"/>
          </a:p>
          <a:p>
            <a:r>
              <a:rPr lang="fr-FR" dirty="0" smtClean="0"/>
              <a:t>S. </a:t>
            </a:r>
            <a:r>
              <a:rPr lang="fr-FR" dirty="0" err="1"/>
              <a:t>H</a:t>
            </a:r>
            <a:r>
              <a:rPr lang="fr-FR" dirty="0" err="1" smtClean="0"/>
              <a:t>erledan</a:t>
            </a:r>
            <a:endParaRPr lang="fr-FR" dirty="0"/>
          </a:p>
        </p:txBody>
      </p:sp>
      <p:pic>
        <p:nvPicPr>
          <p:cNvPr id="7" name="Picture 3" descr="41_digital_logo_grey_HI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997" y="1643153"/>
            <a:ext cx="1647825" cy="8185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8623410" y="1739253"/>
            <a:ext cx="243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Science </a:t>
            </a:r>
            <a:r>
              <a:rPr lang="fr-FR" b="1" dirty="0" err="1" smtClean="0"/>
              <a:t>Advisory</a:t>
            </a:r>
            <a:r>
              <a:rPr lang="fr-FR" b="1" dirty="0" smtClean="0"/>
              <a:t> Group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             SAG</a:t>
            </a:r>
            <a:endParaRPr lang="fr-FR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7540757" y="2548143"/>
            <a:ext cx="1236036" cy="1016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4379002" y="2262541"/>
            <a:ext cx="171976" cy="668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7342769" y="2422690"/>
            <a:ext cx="1236431" cy="10712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4748966" y="2286282"/>
            <a:ext cx="59618" cy="6720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670479" y="553792"/>
            <a:ext cx="15182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Project Set Up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351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558" y="1829813"/>
            <a:ext cx="11160579" cy="5739493"/>
          </a:xfrm>
        </p:spPr>
        <p:txBody>
          <a:bodyPr>
            <a:normAutofit/>
          </a:bodyPr>
          <a:lstStyle/>
          <a:p>
            <a:pPr lvl="0"/>
            <a:r>
              <a:rPr lang="fr-FR" dirty="0" smtClean="0"/>
              <a:t> Introduction &amp; </a:t>
            </a:r>
            <a:r>
              <a:rPr lang="fr-FR" dirty="0" err="1" smtClean="0"/>
              <a:t>context</a:t>
            </a:r>
            <a:endParaRPr lang="fr-FR" dirty="0" smtClean="0"/>
          </a:p>
          <a:p>
            <a:pPr lvl="0"/>
            <a:r>
              <a:rPr lang="fr-FR" dirty="0" smtClean="0"/>
              <a:t>The </a:t>
            </a:r>
            <a:r>
              <a:rPr lang="fr-FR" dirty="0" err="1" smtClean="0"/>
              <a:t>project</a:t>
            </a:r>
            <a:r>
              <a:rPr lang="fr-FR" dirty="0" smtClean="0"/>
              <a:t> team &amp; interaction </a:t>
            </a:r>
            <a:r>
              <a:rPr lang="fr-FR" dirty="0" err="1" smtClean="0"/>
              <a:t>with</a:t>
            </a:r>
            <a:r>
              <a:rPr lang="fr-FR" dirty="0" smtClean="0"/>
              <a:t> SAG</a:t>
            </a:r>
          </a:p>
          <a:p>
            <a:pPr lvl="0"/>
            <a:r>
              <a:rPr lang="fr-FR" dirty="0" smtClean="0"/>
              <a:t>The « Ifremer » ICT infrastructure</a:t>
            </a:r>
          </a:p>
          <a:p>
            <a:pPr lvl="0"/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139670" y="744280"/>
            <a:ext cx="2005409" cy="67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Outline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5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400" y="-246743"/>
            <a:ext cx="10515600" cy="1325563"/>
          </a:xfrm>
        </p:spPr>
        <p:txBody>
          <a:bodyPr/>
          <a:lstStyle/>
          <a:p>
            <a:r>
              <a:rPr lang="fr-FR" b="1" dirty="0" smtClean="0"/>
              <a:t>SAG </a:t>
            </a:r>
            <a:r>
              <a:rPr lang="fr-FR" b="1" dirty="0" err="1" smtClean="0"/>
              <a:t>Members</a:t>
            </a:r>
            <a:r>
              <a:rPr lang="fr-FR" b="1" dirty="0" smtClean="0"/>
              <a:t> </a:t>
            </a:r>
            <a:r>
              <a:rPr lang="fr-FR" b="1" dirty="0" err="1" smtClean="0"/>
              <a:t>Representativness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742" y="1078820"/>
            <a:ext cx="11945257" cy="5693111"/>
          </a:xfrm>
        </p:spPr>
        <p:txBody>
          <a:bodyPr>
            <a:normAutofit fontScale="92500" lnSpcReduction="20000"/>
          </a:bodyPr>
          <a:lstStyle/>
          <a:p>
            <a:r>
              <a:rPr lang="fr-FR" u="sng" dirty="0" smtClean="0"/>
              <a:t>SMOS </a:t>
            </a:r>
            <a:r>
              <a:rPr lang="fr-FR" u="sng" dirty="0" err="1" smtClean="0"/>
              <a:t>Level</a:t>
            </a:r>
            <a:r>
              <a:rPr lang="fr-FR" u="sng" dirty="0" smtClean="0"/>
              <a:t> 2 </a:t>
            </a:r>
            <a:r>
              <a:rPr lang="fr-FR" u="sng" dirty="0" smtClean="0"/>
              <a:t>ESL</a:t>
            </a:r>
            <a:endParaRPr lang="fr-FR" dirty="0"/>
          </a:p>
          <a:p>
            <a:r>
              <a:rPr lang="fr-FR" u="sng" dirty="0" smtClean="0"/>
              <a:t>SMOS </a:t>
            </a:r>
            <a:r>
              <a:rPr lang="fr-FR" u="sng" dirty="0" err="1" smtClean="0"/>
              <a:t>Level</a:t>
            </a:r>
            <a:r>
              <a:rPr lang="fr-FR" u="sng" dirty="0" smtClean="0"/>
              <a:t> 3 Expert </a:t>
            </a:r>
            <a:r>
              <a:rPr lang="fr-FR" u="sng" dirty="0" err="1" smtClean="0"/>
              <a:t>Centers</a:t>
            </a:r>
            <a:r>
              <a:rPr lang="fr-FR" dirty="0" smtClean="0"/>
              <a:t>: </a:t>
            </a:r>
            <a:endParaRPr lang="fr-FR" dirty="0" smtClean="0"/>
          </a:p>
          <a:p>
            <a:r>
              <a:rPr lang="fr-FR" u="sng" dirty="0" smtClean="0"/>
              <a:t>US </a:t>
            </a:r>
            <a:r>
              <a:rPr lang="fr-FR" u="sng" dirty="0" err="1" smtClean="0"/>
              <a:t>Aquarius</a:t>
            </a:r>
            <a:r>
              <a:rPr lang="fr-FR" u="sng" dirty="0" smtClean="0"/>
              <a:t> &amp; </a:t>
            </a:r>
            <a:r>
              <a:rPr lang="fr-FR" u="sng" dirty="0" smtClean="0"/>
              <a:t>SMAP</a:t>
            </a:r>
          </a:p>
          <a:p>
            <a:r>
              <a:rPr lang="fr-FR" u="sng" dirty="0" smtClean="0"/>
              <a:t>In </a:t>
            </a:r>
            <a:r>
              <a:rPr lang="fr-FR" u="sng" dirty="0" smtClean="0"/>
              <a:t>Situ </a:t>
            </a:r>
            <a:r>
              <a:rPr lang="fr-FR" u="sng" dirty="0" smtClean="0"/>
              <a:t>SSS</a:t>
            </a:r>
          </a:p>
          <a:p>
            <a:r>
              <a:rPr lang="fr-FR" u="sng" dirty="0" smtClean="0"/>
              <a:t>Pole </a:t>
            </a:r>
            <a:r>
              <a:rPr lang="fr-FR" u="sng" dirty="0" err="1" smtClean="0"/>
              <a:t>Thematique</a:t>
            </a:r>
            <a:r>
              <a:rPr lang="fr-FR" u="sng" dirty="0" smtClean="0"/>
              <a:t> Océan </a:t>
            </a:r>
            <a:endParaRPr lang="fr-FR" u="sng" dirty="0" smtClean="0"/>
          </a:p>
          <a:p>
            <a:r>
              <a:rPr lang="fr-FR" u="sng" dirty="0" smtClean="0"/>
              <a:t>Model </a:t>
            </a:r>
            <a:r>
              <a:rPr lang="fr-FR" u="sng" dirty="0" smtClean="0"/>
              <a:t>&amp; </a:t>
            </a:r>
            <a:r>
              <a:rPr lang="fr-FR" u="sng" dirty="0" smtClean="0"/>
              <a:t>Assimilation</a:t>
            </a:r>
          </a:p>
          <a:p>
            <a:r>
              <a:rPr lang="fr-FR" u="sng" dirty="0" smtClean="0"/>
              <a:t>Water </a:t>
            </a:r>
            <a:r>
              <a:rPr lang="fr-FR" u="sng" dirty="0" smtClean="0"/>
              <a:t>Cycle </a:t>
            </a:r>
            <a:r>
              <a:rPr lang="fr-FR" u="sng" dirty="0" err="1" smtClean="0"/>
              <a:t>Specialists</a:t>
            </a:r>
            <a:r>
              <a:rPr lang="fr-FR" u="sng" dirty="0" smtClean="0"/>
              <a:t>: </a:t>
            </a:r>
            <a:endParaRPr lang="fr-FR" u="sng" dirty="0" smtClean="0"/>
          </a:p>
          <a:p>
            <a:r>
              <a:rPr lang="fr-FR" u="sng" dirty="0" err="1" smtClean="0"/>
              <a:t>Ocean</a:t>
            </a:r>
            <a:r>
              <a:rPr lang="fr-FR" u="sng" dirty="0" smtClean="0"/>
              <a:t> </a:t>
            </a:r>
            <a:r>
              <a:rPr lang="fr-FR" u="sng" dirty="0" smtClean="0"/>
              <a:t>Circulation </a:t>
            </a:r>
            <a:r>
              <a:rPr lang="fr-FR" u="sng" dirty="0" err="1" smtClean="0"/>
              <a:t>specialists</a:t>
            </a:r>
            <a:r>
              <a:rPr lang="fr-FR" u="sng" dirty="0" smtClean="0"/>
              <a:t>: </a:t>
            </a:r>
            <a:endParaRPr lang="fr-FR" u="sng" dirty="0" smtClean="0"/>
          </a:p>
          <a:p>
            <a:r>
              <a:rPr lang="fr-FR" u="sng" dirty="0" smtClean="0"/>
              <a:t>Tropical </a:t>
            </a:r>
            <a:r>
              <a:rPr lang="fr-FR" u="sng" dirty="0" err="1" smtClean="0"/>
              <a:t>Oceanography</a:t>
            </a:r>
            <a:r>
              <a:rPr lang="fr-FR" u="sng" dirty="0" smtClean="0"/>
              <a:t> </a:t>
            </a:r>
            <a:r>
              <a:rPr lang="fr-FR" dirty="0" smtClean="0"/>
              <a:t>: </a:t>
            </a:r>
            <a:endParaRPr lang="fr-FR" dirty="0" smtClean="0"/>
          </a:p>
          <a:p>
            <a:r>
              <a:rPr lang="fr-FR" u="sng" dirty="0" smtClean="0"/>
              <a:t>High latitude</a:t>
            </a:r>
          </a:p>
          <a:p>
            <a:r>
              <a:rPr lang="fr-FR" u="sng" dirty="0" smtClean="0"/>
              <a:t>Bio-</a:t>
            </a:r>
            <a:r>
              <a:rPr lang="fr-FR" u="sng" dirty="0" err="1" smtClean="0"/>
              <a:t>geochimist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u="sng" dirty="0" err="1" smtClean="0"/>
              <a:t>Meteo</a:t>
            </a:r>
            <a:endParaRPr lang="fr-FR" u="sng" dirty="0" smtClean="0"/>
          </a:p>
          <a:p>
            <a:r>
              <a:rPr lang="fr-FR" u="sng" dirty="0" err="1" smtClean="0"/>
              <a:t>Big</a:t>
            </a:r>
            <a:r>
              <a:rPr lang="fr-FR" u="sng" dirty="0" smtClean="0"/>
              <a:t> </a:t>
            </a:r>
            <a:r>
              <a:rPr lang="fr-FR" u="sng" dirty="0" smtClean="0"/>
              <a:t>Satellite Data </a:t>
            </a:r>
            <a:r>
              <a:rPr lang="fr-FR" u="sng" dirty="0" err="1" smtClean="0"/>
              <a:t>Centers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68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19737" y="1637451"/>
            <a:ext cx="7100709" cy="197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The SMOS Pilot Mission Exploitation Platform </a:t>
            </a:r>
          </a:p>
          <a:p>
            <a:pPr algn="ctr"/>
            <a:r>
              <a:rPr lang="fr-FR" dirty="0" smtClean="0"/>
              <a:t>Project Time Table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8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4" y="-42999"/>
            <a:ext cx="10078459" cy="48838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162" y="4636394"/>
            <a:ext cx="116210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duration of the project is 36 months from Kick-Off (1</a:t>
            </a:r>
            <a:r>
              <a:rPr lang="en-US" baseline="30000" dirty="0" smtClean="0"/>
              <a:t>st</a:t>
            </a:r>
            <a:r>
              <a:rPr lang="en-US" dirty="0" smtClean="0"/>
              <a:t> January 2017) to the Final Report delivery. The project timetable is </a:t>
            </a:r>
            <a:r>
              <a:rPr lang="en-US" dirty="0" err="1" smtClean="0"/>
              <a:t>splitted</a:t>
            </a:r>
            <a:r>
              <a:rPr lang="en-US" dirty="0" smtClean="0"/>
              <a:t> in two parts :</a:t>
            </a:r>
          </a:p>
          <a:p>
            <a:r>
              <a:rPr lang="en-US" b="1" dirty="0" smtClean="0"/>
              <a:t>- Phase 1 : Definition, implementation and pre-operations of Pi-MEP salinity (Tasks 1,.2,.3, 4, 6 and 7).</a:t>
            </a:r>
          </a:p>
          <a:p>
            <a:r>
              <a:rPr lang="en-US" dirty="0" smtClean="0"/>
              <a:t>Duration : 18 months- Jan 2017-&gt;June 2018</a:t>
            </a:r>
          </a:p>
          <a:p>
            <a:r>
              <a:rPr lang="en-US" b="1" dirty="0" smtClean="0"/>
              <a:t>- Phase 2 : Operations of the PI-MEP salinity</a:t>
            </a:r>
            <a:r>
              <a:rPr lang="en-US" dirty="0" smtClean="0"/>
              <a:t> (Tasks 5, 6, 7 and 8)</a:t>
            </a:r>
          </a:p>
          <a:p>
            <a:r>
              <a:rPr lang="en-US" dirty="0" smtClean="0"/>
              <a:t>Duration : 18 </a:t>
            </a:r>
            <a:r>
              <a:rPr lang="en-US" dirty="0"/>
              <a:t>months: </a:t>
            </a:r>
            <a:r>
              <a:rPr lang="en-US" dirty="0" smtClean="0"/>
              <a:t>June 2018-&gt;Dec 2019</a:t>
            </a:r>
          </a:p>
          <a:p>
            <a:r>
              <a:rPr lang="en-US" dirty="0" smtClean="0"/>
              <a:t>Operations and maintenance activities could be continue after the first 36 months, for a further period length of 24 months upon ESA decision.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89974" y="326333"/>
            <a:ext cx="111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Janv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746833" y="141667"/>
            <a:ext cx="11384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June</a:t>
            </a:r>
            <a:r>
              <a:rPr lang="fr-FR" dirty="0" smtClean="0"/>
              <a:t> 2018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0494058" y="369499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Dec</a:t>
            </a:r>
            <a:r>
              <a:rPr lang="fr-FR" dirty="0" smtClean="0"/>
              <a:t>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2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22755" y="137269"/>
            <a:ext cx="4969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WP1000: </a:t>
            </a:r>
          </a:p>
          <a:p>
            <a:r>
              <a:rPr lang="en-US" b="1" dirty="0" smtClean="0"/>
              <a:t>Definition of Requirement Baseline for the Pi-</a:t>
            </a:r>
            <a:r>
              <a:rPr lang="en-US" dirty="0" smtClean="0"/>
              <a:t>MEP</a:t>
            </a:r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r="42412"/>
          <a:stretch/>
        </p:blipFill>
        <p:spPr bwMode="auto">
          <a:xfrm>
            <a:off x="6724392" y="1063256"/>
            <a:ext cx="5120278" cy="43066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7431"/>
              </p:ext>
            </p:extLst>
          </p:nvPr>
        </p:nvGraphicFramePr>
        <p:xfrm>
          <a:off x="106324" y="180361"/>
          <a:ext cx="6677248" cy="667763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86212"/>
                <a:gridCol w="1391036"/>
              </a:tblGrid>
              <a:tr h="278605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Work Package Description</a:t>
                      </a:r>
                      <a:endParaRPr lang="fr-FR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WP 1100</a:t>
                      </a:r>
                      <a:endParaRPr lang="fr-F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</a:tr>
              <a:tr h="292527">
                <a:tc gridSpan="2">
                  <a:txBody>
                    <a:bodyPr/>
                    <a:lstStyle/>
                    <a:p>
                      <a:pPr marL="457200" algn="ctr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Title: </a:t>
                      </a:r>
                      <a:r>
                        <a:rPr lang="en-GB" sz="1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User consultation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92527">
                <a:tc gridSpan="2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Objectives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68997">
                <a:tc gridSpan="2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Select a Science Advisory Group (SAG) for the Pi-MEP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Establish a user consultation to help defining the requirements baseline for the Pi-MEP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736881">
                <a:tc gridSpan="2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Inputs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• </a:t>
                      </a: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list of potential SAG members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• </a:t>
                      </a: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first iteration by the project members of the Pi-MEP objectives, content and facilities to be presented and discussed during the SAG workshop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92527">
                <a:tc gridSpan="2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Activities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815575">
                <a:tc gridSpan="2"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</a:rPr>
                        <a:t>set-up a Scientific Advisory Group (SAG)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</a:rPr>
                        <a:t>Write up a survey document on the Pi-MEP to be submitted to the SAG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</a:rPr>
                        <a:t>organize a workshop during which the project will present the Pi-MEP concept to the SAG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</a:rPr>
                        <a:t>Define in agreement with the SAG the possible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</a:rPr>
                        <a:t>scenari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</a:rPr>
                        <a:t> for 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738505"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-The Pi-MEP required data sets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38505"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The systematic and user-driven data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processings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38505"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-The tools and expectation of the user community in terms of Pi-MEP outcomes.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70" marR="35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 flipV="1">
            <a:off x="3532188" y="1612661"/>
            <a:ext cx="142041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fr-FR" altLang="fr-FR" sz="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[NRITP091]</a:t>
            </a:r>
            <a:r>
              <a:rPr kumimoji="0" lang="fr-FR" altLang="fr-FR" sz="1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Cela ne prends en compte que les heures IFR. A rajouter celles d’ODL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7889358" y="2317898"/>
            <a:ext cx="765544" cy="3402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893668" y="5649607"/>
            <a:ext cx="418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SAG meeting #1: </a:t>
            </a:r>
            <a:r>
              <a:rPr lang="en-US" b="1" dirty="0">
                <a:solidFill>
                  <a:srgbClr val="000000"/>
                </a:solidFill>
              </a:rPr>
              <a:t>May 3</a:t>
            </a:r>
            <a:r>
              <a:rPr lang="en-US" b="1" baseline="30000" dirty="0">
                <a:solidFill>
                  <a:srgbClr val="000000"/>
                </a:solidFill>
              </a:rPr>
              <a:t>rd</a:t>
            </a:r>
            <a:r>
              <a:rPr lang="en-US" b="1" dirty="0">
                <a:solidFill>
                  <a:srgbClr val="000000"/>
                </a:solidFill>
              </a:rPr>
              <a:t>, 2017</a:t>
            </a:r>
            <a:r>
              <a:rPr lang="en-US" dirty="0">
                <a:solidFill>
                  <a:srgbClr val="000000"/>
                </a:solidFill>
              </a:rPr>
              <a:t>, ESA-ESTEC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9054324" y="3044456"/>
            <a:ext cx="765544" cy="3402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978728" y="6488668"/>
            <a:ext cx="2677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SAG meeting </a:t>
            </a:r>
            <a:r>
              <a:rPr lang="en-US" dirty="0" smtClean="0">
                <a:solidFill>
                  <a:srgbClr val="000000"/>
                </a:solidFill>
              </a:rPr>
              <a:t>#2: </a:t>
            </a:r>
            <a:r>
              <a:rPr lang="en-US" b="1" dirty="0" smtClean="0">
                <a:solidFill>
                  <a:srgbClr val="000000"/>
                </a:solidFill>
              </a:rPr>
              <a:t>end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19737" y="1637451"/>
            <a:ext cx="7100709" cy="197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The SMOS Pilot Mission Exploitation Platform </a:t>
            </a:r>
          </a:p>
          <a:p>
            <a:pPr algn="ctr"/>
            <a:r>
              <a:rPr lang="fr-FR" dirty="0" err="1" smtClean="0"/>
              <a:t>Infra-structure</a:t>
            </a:r>
            <a:r>
              <a:rPr lang="fr-FR" dirty="0" smtClean="0"/>
              <a:t> &amp; </a:t>
            </a:r>
            <a:r>
              <a:rPr lang="fr-FR" dirty="0" err="1" smtClean="0"/>
              <a:t>tools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49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929" y="919999"/>
            <a:ext cx="109515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There are 2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ICT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Infrastructures that will be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used for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Pi-MEP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b="1" u="sng" dirty="0" smtClean="0"/>
              <a:t>1) </a:t>
            </a:r>
            <a:r>
              <a:rPr lang="en-US" b="1" u="sng" dirty="0"/>
              <a:t>Pi-</a:t>
            </a:r>
            <a:r>
              <a:rPr lang="en-US" b="1" u="sng" dirty="0" err="1"/>
              <a:t>MeP</a:t>
            </a:r>
            <a:r>
              <a:rPr lang="en-US" b="1" u="sng" dirty="0"/>
              <a:t> Operation on </a:t>
            </a:r>
            <a:r>
              <a:rPr lang="en-US" b="1" u="sng" dirty="0" smtClean="0"/>
              <a:t>DATARMOR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Developments will be done on the experimental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Nephelae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platform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IFREMER/CERSAT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An ICT based on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"big data“ technologies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252343" y="89238"/>
            <a:ext cx="7100709" cy="77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The SMOS Pi-</a:t>
            </a:r>
            <a:r>
              <a:rPr lang="fr-FR" dirty="0" err="1" smtClean="0"/>
              <a:t>MeP</a:t>
            </a:r>
            <a:r>
              <a:rPr lang="fr-FR" dirty="0" smtClean="0"/>
              <a:t> ICT </a:t>
            </a:r>
            <a:r>
              <a:rPr lang="fr-FR" dirty="0" err="1" smtClean="0"/>
              <a:t>used</a:t>
            </a:r>
            <a:r>
              <a:rPr lang="fr-FR" dirty="0" smtClean="0"/>
              <a:t> for </a:t>
            </a:r>
            <a:r>
              <a:rPr lang="fr-FR" dirty="0" err="1" smtClean="0"/>
              <a:t>Developements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722" y="2495230"/>
            <a:ext cx="6382192" cy="3453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354967"/>
            <a:ext cx="5331655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storage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disks (3 * 2TB)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are attached to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each processing node (about 20 in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total)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300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GB of fast disk for server image and workspaces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Dedicated nodes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manage the control and execution of virtual machines, or to host common services (typically job schedulers and management services for the distributed file system).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Physically, the platform is based on a dozen servers, each one having a good processing and large storage capacity with gigabit network connection. More precisely, Dell R510 servers with 2*CPU Intel Xeon 6core (X5650 @2.67GHz) - 24Go RAM - 10*2To disk with raid5 controller and Ubuntu Operating System were used.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1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86" y="561498"/>
            <a:ext cx="1065382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u="sng" dirty="0" smtClean="0"/>
          </a:p>
          <a:p>
            <a:r>
              <a:rPr lang="en-US" b="1" u="sng" dirty="0" smtClean="0"/>
              <a:t>2) Pi-</a:t>
            </a:r>
            <a:r>
              <a:rPr lang="en-US" b="1" u="sng" dirty="0" err="1" smtClean="0"/>
              <a:t>MeP</a:t>
            </a:r>
            <a:r>
              <a:rPr lang="en-US" b="1" u="sng" dirty="0" smtClean="0"/>
              <a:t> Operation on DATARMOR</a:t>
            </a:r>
            <a:endParaRPr lang="en-US" dirty="0" smtClean="0"/>
          </a:p>
          <a:p>
            <a:r>
              <a:rPr lang="en-US" dirty="0" smtClean="0"/>
              <a:t>Migration of </a:t>
            </a:r>
            <a:r>
              <a:rPr lang="en-US" dirty="0" err="1" smtClean="0"/>
              <a:t>Nephelae</a:t>
            </a:r>
            <a:r>
              <a:rPr lang="en-US" dirty="0" smtClean="0"/>
              <a:t> toward a mutualized ICT at IFREMER </a:t>
            </a:r>
            <a:r>
              <a:rPr lang="en-US" b="1" dirty="0" smtClean="0"/>
              <a:t>called  DATARMOR: will be the ICT where</a:t>
            </a:r>
          </a:p>
          <a:p>
            <a:r>
              <a:rPr lang="en-US" b="1" dirty="0" smtClean="0"/>
              <a:t> the PI-MEP will be </a:t>
            </a:r>
            <a:r>
              <a:rPr lang="en-US" b="1" dirty="0" smtClean="0"/>
              <a:t>operated:</a:t>
            </a:r>
            <a:endParaRPr lang="en-US" b="1" dirty="0" smtClean="0"/>
          </a:p>
          <a:p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Cluster </a:t>
            </a:r>
            <a:r>
              <a:rPr lang="fr-FR" dirty="0"/>
              <a:t>HPC : 11088 </a:t>
            </a:r>
            <a:r>
              <a:rPr lang="fr-FR" dirty="0" err="1" smtClean="0"/>
              <a:t>cores</a:t>
            </a:r>
            <a:r>
              <a:rPr lang="fr-FR" dirty="0" smtClean="0"/>
              <a:t> </a:t>
            </a:r>
            <a:r>
              <a:rPr lang="fr-FR" dirty="0"/>
              <a:t>- 426 </a:t>
            </a:r>
            <a:r>
              <a:rPr lang="fr-FR" dirty="0" err="1"/>
              <a:t>Tflops</a:t>
            </a:r>
            <a:endParaRPr lang="fr-FR" dirty="0"/>
          </a:p>
          <a:p>
            <a:pPr lvl="1"/>
            <a:r>
              <a:rPr lang="fr-FR" dirty="0" smtClean="0"/>
              <a:t>O 128 </a:t>
            </a:r>
            <a:r>
              <a:rPr lang="fr-FR" dirty="0"/>
              <a:t>Go </a:t>
            </a:r>
            <a:r>
              <a:rPr lang="fr-FR" dirty="0" smtClean="0"/>
              <a:t>of </a:t>
            </a:r>
            <a:r>
              <a:rPr lang="fr-FR" dirty="0"/>
              <a:t>RAM &amp;</a:t>
            </a:r>
            <a:r>
              <a:rPr lang="fr-FR" dirty="0" smtClean="0"/>
              <a:t> </a:t>
            </a:r>
            <a:r>
              <a:rPr lang="fr-FR" dirty="0"/>
              <a:t>28 </a:t>
            </a:r>
            <a:r>
              <a:rPr lang="fr-FR" dirty="0" err="1" smtClean="0"/>
              <a:t>core</a:t>
            </a:r>
            <a:r>
              <a:rPr lang="fr-FR" dirty="0" smtClean="0"/>
              <a:t> per </a:t>
            </a:r>
            <a:r>
              <a:rPr lang="fr-FR" dirty="0" err="1" smtClean="0"/>
              <a:t>nodes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Cluster SMP : 240 </a:t>
            </a:r>
            <a:r>
              <a:rPr lang="fr-FR" dirty="0" err="1" smtClean="0"/>
              <a:t>cores</a:t>
            </a:r>
            <a:r>
              <a:rPr lang="fr-FR" dirty="0"/>
              <a:t>, 5 To RAM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Cluster WEB : 10 </a:t>
            </a:r>
            <a:r>
              <a:rPr lang="fr-FR" dirty="0" err="1" smtClean="0"/>
              <a:t>dédicated</a:t>
            </a:r>
            <a:r>
              <a:rPr lang="fr-FR" dirty="0" smtClean="0"/>
              <a:t> servers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Visualisation : 4 </a:t>
            </a:r>
            <a:r>
              <a:rPr lang="fr-FR" dirty="0" err="1" smtClean="0"/>
              <a:t>GPUs</a:t>
            </a:r>
            <a:endParaRPr lang="fr-FR" dirty="0" smtClean="0"/>
          </a:p>
          <a:p>
            <a:endParaRPr lang="fr-FR" b="1" u="sng" dirty="0" smtClean="0"/>
          </a:p>
          <a:p>
            <a:r>
              <a:rPr lang="fr-FR" b="1" u="sng" dirty="0" smtClean="0"/>
              <a:t>Data </a:t>
            </a:r>
            <a:r>
              <a:rPr lang="fr-FR" b="1" u="sng" dirty="0" err="1" smtClean="0"/>
              <a:t>storage</a:t>
            </a:r>
            <a:endParaRPr lang="fr-FR" b="1" u="sng" dirty="0" smtClean="0"/>
          </a:p>
          <a:p>
            <a:endParaRPr lang="fr-FR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High performance </a:t>
            </a:r>
            <a:r>
              <a:rPr lang="fr-FR" dirty="0" err="1" smtClean="0"/>
              <a:t>dedicated</a:t>
            </a:r>
            <a:r>
              <a:rPr lang="fr-FR" dirty="0" smtClean="0"/>
              <a:t> to </a:t>
            </a:r>
            <a:r>
              <a:rPr lang="fr-FR" dirty="0"/>
              <a:t>HPC : 0,5 Po </a:t>
            </a:r>
            <a:r>
              <a:rPr lang="fr-FR" dirty="0" smtClean="0"/>
              <a:t> in Lustre (SCRATCH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Reference Data</a:t>
            </a:r>
            <a:r>
              <a:rPr lang="fr-FR" dirty="0"/>
              <a:t> : 1,5 Po </a:t>
            </a:r>
            <a:r>
              <a:rPr lang="fr-FR" dirty="0" smtClean="0"/>
              <a:t>in </a:t>
            </a:r>
            <a:r>
              <a:rPr lang="fr-FR" dirty="0"/>
              <a:t>Lustre (DATAREF)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Working</a:t>
            </a:r>
            <a:r>
              <a:rPr lang="fr-FR" dirty="0" smtClean="0"/>
              <a:t> </a:t>
            </a:r>
            <a:r>
              <a:rPr lang="fr-FR" dirty="0" err="1" smtClean="0"/>
              <a:t>Datal</a:t>
            </a:r>
            <a:r>
              <a:rPr lang="fr-FR" dirty="0"/>
              <a:t> : 5 Po </a:t>
            </a:r>
            <a:r>
              <a:rPr lang="fr-FR" dirty="0" smtClean="0"/>
              <a:t>in </a:t>
            </a:r>
            <a:r>
              <a:rPr lang="fr-FR" dirty="0"/>
              <a:t>GPFS (DATAWORK)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Home directories : 40 To </a:t>
            </a:r>
            <a:r>
              <a:rPr lang="fr-FR" dirty="0" smtClean="0"/>
              <a:t>in </a:t>
            </a:r>
            <a:r>
              <a:rPr lang="fr-FR" dirty="0"/>
              <a:t>NFS  (DATAHOME)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W</a:t>
            </a:r>
            <a:r>
              <a:rPr lang="fr-FR" dirty="0" smtClean="0"/>
              <a:t>eb services &amp; </a:t>
            </a:r>
            <a:r>
              <a:rPr lang="fr-FR" dirty="0" err="1" smtClean="0"/>
              <a:t>others</a:t>
            </a:r>
            <a:r>
              <a:rPr lang="fr-FR" dirty="0" smtClean="0"/>
              <a:t> </a:t>
            </a:r>
            <a:r>
              <a:rPr lang="fr-FR" dirty="0"/>
              <a:t>: 100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28674" name="Picture 2" descr="http://wwz.ifremer.fr/var/storage/images/medias-ifremer/medias-pcim/images/datarmor2/1533580-1-fre-FR/datarmor_content_embed_p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16" y="2205572"/>
            <a:ext cx="5400084" cy="43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901858" y="280749"/>
            <a:ext cx="9780115" cy="561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The SMOS Pi-</a:t>
            </a:r>
            <a:r>
              <a:rPr lang="fr-FR" dirty="0" err="1" smtClean="0"/>
              <a:t>MeP</a:t>
            </a:r>
            <a:r>
              <a:rPr lang="fr-FR" dirty="0" smtClean="0"/>
              <a:t> ICT : ICT for </a:t>
            </a:r>
            <a:r>
              <a:rPr lang="fr-FR" dirty="0" err="1" smtClean="0"/>
              <a:t>operational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0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327161" y="323280"/>
            <a:ext cx="6497863" cy="561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The SMOS Pi-</a:t>
            </a:r>
            <a:r>
              <a:rPr lang="fr-FR" dirty="0" err="1" smtClean="0"/>
              <a:t>MeP</a:t>
            </a:r>
            <a:r>
              <a:rPr lang="fr-FR" dirty="0" smtClean="0"/>
              <a:t> ICT </a:t>
            </a:r>
            <a:r>
              <a:rPr lang="fr-FR" dirty="0" err="1" smtClean="0"/>
              <a:t>tools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1105786"/>
            <a:ext cx="40411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ICT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run</a:t>
            </a:r>
            <a:r>
              <a:rPr lang="fr-FR" dirty="0" smtClean="0"/>
              <a:t> C </a:t>
            </a:r>
            <a:r>
              <a:rPr lang="fr-FR" dirty="0" err="1" smtClean="0"/>
              <a:t>compiled</a:t>
            </a:r>
            <a:r>
              <a:rPr lang="fr-FR" dirty="0" smtClean="0"/>
              <a:t> </a:t>
            </a:r>
            <a:r>
              <a:rPr lang="fr-FR" dirty="0" err="1" smtClean="0"/>
              <a:t>matlab</a:t>
            </a:r>
            <a:r>
              <a:rPr lang="fr-FR" dirty="0" smtClean="0"/>
              <a:t> codes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97712" y="1720840"/>
            <a:ext cx="11894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addition to its general infrastructure, the </a:t>
            </a:r>
            <a:r>
              <a:rPr lang="en-US" dirty="0" smtClean="0"/>
              <a:t>ICT hosted </a:t>
            </a:r>
            <a:r>
              <a:rPr lang="en-US" dirty="0"/>
              <a:t>platforms are able to run a series of visualization, access, colocation and analysis tools such as :</a:t>
            </a:r>
          </a:p>
          <a:p>
            <a:endParaRPr lang="en-US" dirty="0"/>
          </a:p>
          <a:p>
            <a:r>
              <a:rPr lang="en-US" dirty="0"/>
              <a:t>	</a:t>
            </a:r>
            <a:r>
              <a:rPr lang="en-US" b="1" dirty="0"/>
              <a:t>Naiad </a:t>
            </a:r>
            <a:r>
              <a:rPr lang="en-US" dirty="0"/>
              <a:t>tool (http://naiad.ifremer.fr/): satellite data indexing/search/selection tool</a:t>
            </a:r>
          </a:p>
          <a:p>
            <a:r>
              <a:rPr lang="en-US" dirty="0" smtClean="0"/>
              <a:t></a:t>
            </a:r>
            <a:r>
              <a:rPr lang="en-US" dirty="0"/>
              <a:t>	</a:t>
            </a:r>
            <a:r>
              <a:rPr lang="en-US" b="1" dirty="0" err="1"/>
              <a:t>Felyx</a:t>
            </a:r>
            <a:r>
              <a:rPr lang="en-US" dirty="0"/>
              <a:t> (http://felyx.org): ESA funded analytics tool to </a:t>
            </a:r>
            <a:r>
              <a:rPr lang="en-US" dirty="0" err="1"/>
              <a:t>analyse</a:t>
            </a:r>
            <a:r>
              <a:rPr lang="en-US" dirty="0"/>
              <a:t> and </a:t>
            </a:r>
            <a:r>
              <a:rPr lang="en-US" dirty="0" err="1"/>
              <a:t>intercompare</a:t>
            </a:r>
            <a:r>
              <a:rPr lang="en-US" dirty="0"/>
              <a:t> large collection of EO datasets </a:t>
            </a:r>
          </a:p>
          <a:p>
            <a:r>
              <a:rPr lang="en-US" dirty="0"/>
              <a:t>	</a:t>
            </a:r>
            <a:r>
              <a:rPr lang="en-US" b="1" dirty="0" err="1" smtClean="0"/>
              <a:t>Datavore</a:t>
            </a:r>
            <a:r>
              <a:rPr lang="en-US" dirty="0" smtClean="0"/>
              <a:t> </a:t>
            </a:r>
            <a:r>
              <a:rPr lang="en-US" dirty="0"/>
              <a:t>: rapid overview of data and access to precomputed </a:t>
            </a:r>
            <a:r>
              <a:rPr lang="en-US" dirty="0" smtClean="0"/>
              <a:t>statistics</a:t>
            </a:r>
          </a:p>
          <a:p>
            <a:r>
              <a:rPr lang="en-US" dirty="0" smtClean="0"/>
              <a:t>               </a:t>
            </a:r>
            <a:r>
              <a:rPr lang="en-US" b="1" dirty="0" err="1" smtClean="0"/>
              <a:t>Datalaps</a:t>
            </a:r>
            <a:r>
              <a:rPr lang="en-US" dirty="0" smtClean="0"/>
              <a:t>: </a:t>
            </a:r>
            <a:r>
              <a:rPr lang="fr-FR" dirty="0"/>
              <a:t>Data </a:t>
            </a:r>
            <a:r>
              <a:rPr lang="fr-FR" dirty="0" err="1"/>
              <a:t>evolution</a:t>
            </a:r>
            <a:r>
              <a:rPr lang="fr-FR" dirty="0"/>
              <a:t> over </a:t>
            </a:r>
            <a:r>
              <a:rPr lang="fr-FR" dirty="0" smtClean="0"/>
              <a:t>time</a:t>
            </a:r>
            <a:endParaRPr lang="en-US" dirty="0" smtClean="0"/>
          </a:p>
          <a:p>
            <a:r>
              <a:rPr lang="en-US" dirty="0" smtClean="0"/>
              <a:t>               </a:t>
            </a:r>
            <a:r>
              <a:rPr lang="en-US" b="1" dirty="0" err="1" smtClean="0"/>
              <a:t>Datacrunch</a:t>
            </a:r>
            <a:r>
              <a:rPr lang="en-US" dirty="0" smtClean="0"/>
              <a:t>: </a:t>
            </a:r>
            <a:r>
              <a:rPr lang="fr-FR" dirty="0" err="1"/>
              <a:t>Compute</a:t>
            </a:r>
            <a:r>
              <a:rPr lang="fr-FR" dirty="0"/>
              <a:t> </a:t>
            </a:r>
            <a:r>
              <a:rPr lang="fr-FR" dirty="0" err="1"/>
              <a:t>quickly</a:t>
            </a:r>
            <a:r>
              <a:rPr lang="fr-FR" dirty="0"/>
              <a:t> </a:t>
            </a:r>
            <a:r>
              <a:rPr lang="fr-FR" dirty="0" err="1"/>
              <a:t>usual</a:t>
            </a:r>
            <a:r>
              <a:rPr lang="fr-FR" dirty="0"/>
              <a:t> </a:t>
            </a:r>
            <a:r>
              <a:rPr lang="fr-FR" dirty="0" err="1"/>
              <a:t>statistics</a:t>
            </a:r>
            <a:r>
              <a:rPr lang="fr-FR" dirty="0"/>
              <a:t> over massive </a:t>
            </a:r>
            <a:r>
              <a:rPr lang="fr-FR" dirty="0" err="1"/>
              <a:t>datasets</a:t>
            </a:r>
            <a:r>
              <a:rPr lang="en-US" dirty="0" smtClean="0"/>
              <a:t>    </a:t>
            </a:r>
          </a:p>
          <a:p>
            <a:r>
              <a:rPr lang="en-US" dirty="0"/>
              <a:t></a:t>
            </a:r>
            <a:r>
              <a:rPr lang="en-US" dirty="0" smtClean="0"/>
              <a:t>              </a:t>
            </a:r>
            <a:r>
              <a:rPr lang="en-US" b="1" dirty="0" err="1" smtClean="0"/>
              <a:t>Merginator</a:t>
            </a:r>
            <a:r>
              <a:rPr lang="en-US" dirty="0" smtClean="0"/>
              <a:t>:  a tool to </a:t>
            </a:r>
            <a:r>
              <a:rPr lang="en-US" dirty="0" err="1" smtClean="0"/>
              <a:t>intercompare</a:t>
            </a:r>
            <a:r>
              <a:rPr lang="en-US" dirty="0" smtClean="0"/>
              <a:t> multiple datasets</a:t>
            </a:r>
          </a:p>
          <a:p>
            <a:pPr lvl="0"/>
            <a:r>
              <a:rPr lang="en-US" dirty="0" smtClean="0"/>
              <a:t>               </a:t>
            </a:r>
            <a:r>
              <a:rPr lang="en-US" u="sng" dirty="0" err="1">
                <a:hlinkClick r:id="rId2"/>
              </a:rPr>
              <a:t>Syntool</a:t>
            </a:r>
            <a:r>
              <a:rPr lang="en-US" u="sng" dirty="0">
                <a:hlinkClick r:id="rId2"/>
              </a:rPr>
              <a:t> Web</a:t>
            </a:r>
            <a:r>
              <a:rPr lang="en-US" dirty="0"/>
              <a:t> : integrated access and </a:t>
            </a:r>
            <a:r>
              <a:rPr lang="en-US" dirty="0" err="1"/>
              <a:t>mutlidimensional</a:t>
            </a:r>
            <a:r>
              <a:rPr lang="en-US" dirty="0"/>
              <a:t> </a:t>
            </a:r>
            <a:r>
              <a:rPr lang="en-US" dirty="0" err="1"/>
              <a:t>intercomparison</a:t>
            </a:r>
            <a:r>
              <a:rPr lang="en-US" dirty="0"/>
              <a:t> of EO, in-situ and model data.</a:t>
            </a:r>
            <a:endParaRPr lang="fr-FR" dirty="0"/>
          </a:p>
          <a:p>
            <a:pPr lvl="0"/>
            <a:r>
              <a:rPr lang="en-US" dirty="0" smtClean="0"/>
              <a:t>                </a:t>
            </a:r>
            <a:r>
              <a:rPr lang="en-US" u="sng" dirty="0" err="1" smtClean="0">
                <a:hlinkClick r:id="rId3"/>
              </a:rPr>
              <a:t>Jupyter</a:t>
            </a:r>
            <a:r>
              <a:rPr lang="en-US" dirty="0" smtClean="0"/>
              <a:t> </a:t>
            </a:r>
            <a:r>
              <a:rPr lang="en-US" dirty="0" err="1"/>
              <a:t>ipython</a:t>
            </a:r>
            <a:r>
              <a:rPr lang="en-US" dirty="0"/>
              <a:t> Notebooks : interactive analysis of data on a distant server via a web browser.</a:t>
            </a:r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5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69364" y="548363"/>
            <a:ext cx="6497863" cy="561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Back-Up slides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3985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776" y="258966"/>
            <a:ext cx="4860951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A collection of SMOS SSS data </a:t>
            </a:r>
            <a:r>
              <a:rPr lang="fr-FR" dirty="0" err="1" smtClean="0"/>
              <a:t>products</a:t>
            </a:r>
            <a:endParaRPr lang="fr-FR" dirty="0"/>
          </a:p>
        </p:txBody>
      </p:sp>
      <p:pic>
        <p:nvPicPr>
          <p:cNvPr id="4" name="Picture 4" descr="http://www.esa.int/images/smos_view6_FINAL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5" y="2466710"/>
            <a:ext cx="1453804" cy="8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vers le bas 4"/>
          <p:cNvSpPr/>
          <p:nvPr/>
        </p:nvSpPr>
        <p:spPr>
          <a:xfrm rot="16200000">
            <a:off x="1537862" y="2729923"/>
            <a:ext cx="303136" cy="443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42516" y="2493251"/>
            <a:ext cx="1198495" cy="91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ESA DPGS</a:t>
            </a:r>
            <a:endParaRPr lang="fr-FR" dirty="0"/>
          </a:p>
        </p:txBody>
      </p:sp>
      <p:grpSp>
        <p:nvGrpSpPr>
          <p:cNvPr id="24" name="Groupe 23"/>
          <p:cNvGrpSpPr/>
          <p:nvPr/>
        </p:nvGrpSpPr>
        <p:grpSpPr>
          <a:xfrm>
            <a:off x="2921314" y="66343"/>
            <a:ext cx="7973123" cy="5617461"/>
            <a:chOff x="3465219" y="103302"/>
            <a:chExt cx="7973123" cy="5617461"/>
          </a:xfrm>
        </p:grpSpPr>
        <p:sp>
          <p:nvSpPr>
            <p:cNvPr id="7" name="Flèche vers le bas 6"/>
            <p:cNvSpPr/>
            <p:nvPr/>
          </p:nvSpPr>
          <p:spPr>
            <a:xfrm rot="16200000">
              <a:off x="3520001" y="2709665"/>
              <a:ext cx="395666" cy="50522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866170" y="2446696"/>
              <a:ext cx="1658149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u="sng" dirty="0" smtClean="0"/>
                <a:t>SMOS </a:t>
              </a:r>
              <a:r>
                <a:rPr lang="fr-FR" b="1" u="sng" dirty="0" err="1" smtClean="0"/>
                <a:t>Level</a:t>
              </a:r>
              <a:r>
                <a:rPr lang="fr-FR" b="1" u="sng" dirty="0" smtClean="0"/>
                <a:t> 1 (Tb) +L2 (SSS)</a:t>
              </a:r>
              <a:r>
                <a:rPr lang="fr-FR" dirty="0" smtClean="0"/>
                <a:t>:</a:t>
              </a:r>
            </a:p>
            <a:p>
              <a:r>
                <a:rPr lang="fr-FR" dirty="0" smtClean="0"/>
                <a:t> </a:t>
              </a:r>
              <a:r>
                <a:rPr lang="fr-FR" dirty="0" err="1" smtClean="0"/>
                <a:t>Operational</a:t>
              </a:r>
              <a:r>
                <a:rPr lang="fr-FR" dirty="0" smtClean="0"/>
                <a:t> </a:t>
              </a:r>
            </a:p>
            <a:p>
              <a:r>
                <a:rPr lang="fr-FR" dirty="0" smtClean="0"/>
                <a:t>+ </a:t>
              </a:r>
              <a:r>
                <a:rPr lang="fr-FR" dirty="0" err="1" smtClean="0"/>
                <a:t>reprocessing</a:t>
              </a:r>
              <a:r>
                <a:rPr lang="fr-FR" dirty="0" smtClean="0"/>
                <a:t> SSS </a:t>
              </a:r>
              <a:r>
                <a:rPr lang="fr-FR" dirty="0" err="1" smtClean="0"/>
                <a:t>products</a:t>
              </a:r>
              <a:endParaRPr lang="fr-FR" dirty="0"/>
            </a:p>
          </p:txBody>
        </p:sp>
        <p:sp>
          <p:nvSpPr>
            <p:cNvPr id="9" name="Flèche vers le bas 8"/>
            <p:cNvSpPr/>
            <p:nvPr/>
          </p:nvSpPr>
          <p:spPr>
            <a:xfrm rot="13718958">
              <a:off x="5635688" y="2104931"/>
              <a:ext cx="327385" cy="5608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vers le bas 9"/>
            <p:cNvSpPr/>
            <p:nvPr/>
          </p:nvSpPr>
          <p:spPr>
            <a:xfrm rot="18974116">
              <a:off x="5542732" y="3513013"/>
              <a:ext cx="273633" cy="4167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37020" y="1167909"/>
              <a:ext cx="1153044" cy="94557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CNES/IFREMER</a:t>
              </a:r>
            </a:p>
            <a:p>
              <a:pPr algn="ctr"/>
              <a:r>
                <a:rPr lang="fr-FR" dirty="0" smtClean="0"/>
                <a:t>CATDS</a:t>
              </a:r>
              <a:endParaRPr lang="fr-FR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39918" y="3683479"/>
              <a:ext cx="1047948" cy="798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CDTI</a:t>
              </a:r>
            </a:p>
            <a:p>
              <a:pPr algn="ctr"/>
              <a:r>
                <a:rPr lang="fr-FR" dirty="0" smtClean="0"/>
                <a:t>BEC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999869" y="103302"/>
              <a:ext cx="292689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u="sng" dirty="0" err="1" smtClean="0"/>
                <a:t>Operational</a:t>
              </a:r>
              <a:r>
                <a:rPr lang="fr-FR" b="1" u="sng" dirty="0" smtClean="0"/>
                <a:t> </a:t>
              </a:r>
              <a:r>
                <a:rPr lang="fr-FR" b="1" u="sng" dirty="0" err="1" smtClean="0"/>
                <a:t>Products</a:t>
              </a:r>
              <a:r>
                <a:rPr lang="fr-FR" b="1" u="sng" dirty="0" smtClean="0"/>
                <a:t> : </a:t>
              </a:r>
            </a:p>
            <a:p>
              <a:r>
                <a:rPr lang="fr-FR" dirty="0" smtClean="0"/>
                <a:t>10 d, 1 </a:t>
              </a:r>
              <a:r>
                <a:rPr lang="fr-FR" dirty="0" err="1" smtClean="0"/>
                <a:t>month</a:t>
              </a:r>
              <a:r>
                <a:rPr lang="fr-FR" dirty="0" smtClean="0"/>
                <a:t>, </a:t>
              </a:r>
              <a:r>
                <a:rPr lang="fr-FR" dirty="0" err="1" smtClean="0"/>
                <a:t>asc</a:t>
              </a:r>
              <a:r>
                <a:rPr lang="fr-FR" dirty="0" smtClean="0"/>
                <a:t>/</a:t>
              </a:r>
              <a:r>
                <a:rPr lang="fr-FR" dirty="0" err="1" smtClean="0"/>
                <a:t>desc</a:t>
              </a:r>
              <a:r>
                <a:rPr lang="fr-FR" dirty="0" smtClean="0"/>
                <a:t>/</a:t>
              </a:r>
              <a:r>
                <a:rPr lang="fr-FR" dirty="0" err="1" smtClean="0"/>
                <a:t>both</a:t>
              </a:r>
              <a:endParaRPr lang="fr-FR" dirty="0" smtClean="0"/>
            </a:p>
            <a:p>
              <a:r>
                <a:rPr lang="fr-FR" dirty="0" smtClean="0"/>
                <a:t>25km,50km, 100 km, 200 km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970452" y="1367956"/>
              <a:ext cx="4467890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u="sng" dirty="0" err="1" smtClean="0"/>
                <a:t>Research</a:t>
              </a:r>
              <a:r>
                <a:rPr lang="fr-FR" b="1" u="sng" dirty="0" smtClean="0"/>
                <a:t> </a:t>
              </a:r>
              <a:r>
                <a:rPr lang="fr-FR" b="1" u="sng" dirty="0" err="1" smtClean="0"/>
                <a:t>Products</a:t>
              </a:r>
              <a:endParaRPr lang="fr-FR" b="1" u="sng" dirty="0" smtClean="0"/>
            </a:p>
            <a:p>
              <a:r>
                <a:rPr lang="fr-FR" dirty="0" smtClean="0"/>
                <a:t> CEC-LOCEAN L3 </a:t>
              </a:r>
              <a:r>
                <a:rPr lang="fr-FR" dirty="0" err="1" smtClean="0"/>
                <a:t>debiased</a:t>
              </a:r>
              <a:r>
                <a:rPr lang="fr-FR" dirty="0" smtClean="0"/>
                <a:t> ¼°, 9 d, 18d</a:t>
              </a:r>
            </a:p>
            <a:p>
              <a:r>
                <a:rPr lang="fr-FR" dirty="0" smtClean="0"/>
                <a:t>CEC-IFREMER L3  ¼°,1/2°,1°, 1d, 10d, </a:t>
              </a:r>
              <a:r>
                <a:rPr lang="fr-FR" dirty="0" err="1" smtClean="0"/>
                <a:t>monthly</a:t>
              </a:r>
              <a:endParaRPr lang="fr-FR" dirty="0" smtClean="0"/>
            </a:p>
            <a:p>
              <a:r>
                <a:rPr lang="fr-FR" dirty="0" smtClean="0"/>
                <a:t>CEC-IFREMER L4, 1/2°, </a:t>
              </a:r>
              <a:r>
                <a:rPr lang="fr-FR" dirty="0" err="1" smtClean="0"/>
                <a:t>weekly</a:t>
              </a:r>
              <a:endParaRPr lang="fr-FR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98533" y="3274602"/>
              <a:ext cx="3546677" cy="17543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 smtClean="0"/>
                <a:t>SMOS BEC L3  </a:t>
              </a:r>
              <a:r>
                <a:rPr lang="fr-FR" dirty="0"/>
                <a:t>¼°, </a:t>
              </a:r>
              <a:r>
                <a:rPr lang="fr-FR" dirty="0" smtClean="0"/>
                <a:t>1 </a:t>
              </a:r>
              <a:r>
                <a:rPr lang="fr-FR" dirty="0"/>
                <a:t>d, </a:t>
              </a:r>
              <a:r>
                <a:rPr lang="fr-FR" dirty="0" err="1" smtClean="0"/>
                <a:t>monthly</a:t>
              </a:r>
              <a:endParaRPr lang="fr-FR" dirty="0" smtClean="0"/>
            </a:p>
            <a:p>
              <a:r>
                <a:rPr lang="fr-FR" dirty="0" smtClean="0"/>
                <a:t>SMOS BEC L3 OA, ¼°,9days</a:t>
              </a:r>
            </a:p>
            <a:p>
              <a:r>
                <a:rPr lang="fr-FR" dirty="0" smtClean="0"/>
                <a:t>SMOS BEC L4 FUSION, 0.05°, 9 </a:t>
              </a:r>
              <a:r>
                <a:rPr lang="fr-FR" dirty="0" err="1" smtClean="0"/>
                <a:t>days</a:t>
              </a:r>
              <a:r>
                <a:rPr lang="fr-FR" dirty="0" smtClean="0"/>
                <a:t> </a:t>
              </a:r>
            </a:p>
            <a:p>
              <a:r>
                <a:rPr lang="fr-FR" dirty="0" smtClean="0"/>
                <a:t>SMOS BEC OA ARCTIC ¼°,9 </a:t>
              </a:r>
              <a:r>
                <a:rPr lang="fr-FR" dirty="0" err="1" smtClean="0"/>
                <a:t>days</a:t>
              </a:r>
              <a:endParaRPr lang="fr-FR" dirty="0" smtClean="0"/>
            </a:p>
            <a:p>
              <a:r>
                <a:rPr lang="fr-FR" dirty="0" smtClean="0"/>
                <a:t>SMOS BEC OA MED ¼°, 9days</a:t>
              </a:r>
            </a:p>
            <a:p>
              <a:r>
                <a:rPr lang="fr-FR" dirty="0" smtClean="0"/>
                <a:t>SMOS BEC FUSED MED ¼°, 1d</a:t>
              </a:r>
              <a:endParaRPr lang="fr-FR" dirty="0"/>
            </a:p>
          </p:txBody>
        </p:sp>
        <p:sp>
          <p:nvSpPr>
            <p:cNvPr id="16" name="Flèche vers le bas 15"/>
            <p:cNvSpPr/>
            <p:nvPr/>
          </p:nvSpPr>
          <p:spPr>
            <a:xfrm rot="20578599">
              <a:off x="5525569" y="3823091"/>
              <a:ext cx="291366" cy="17406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22504" y="4922066"/>
              <a:ext cx="1047948" cy="798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Hamburg</a:t>
              </a:r>
              <a:endParaRPr lang="fr-FR" dirty="0" smtClean="0"/>
            </a:p>
            <a:p>
              <a:pPr algn="ctr"/>
              <a:r>
                <a:rPr lang="fr-FR" dirty="0" err="1" smtClean="0"/>
                <a:t>Univ</a:t>
              </a:r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37265" y="5208796"/>
              <a:ext cx="2707280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SMOS </a:t>
              </a:r>
              <a:r>
                <a:rPr lang="fr-FR" dirty="0" smtClean="0"/>
                <a:t>ICDC </a:t>
              </a:r>
              <a:r>
                <a:rPr lang="fr-FR" dirty="0"/>
                <a:t>L3 1</a:t>
              </a:r>
              <a:r>
                <a:rPr lang="fr-FR" dirty="0" smtClean="0"/>
                <a:t>°,  </a:t>
              </a:r>
              <a:r>
                <a:rPr lang="fr-FR" dirty="0" err="1"/>
                <a:t>monthly</a:t>
              </a:r>
              <a:endParaRPr lang="fr-FR" dirty="0"/>
            </a:p>
          </p:txBody>
        </p:sp>
        <p:sp>
          <p:nvSpPr>
            <p:cNvPr id="20" name="Flèche vers le bas 19"/>
            <p:cNvSpPr/>
            <p:nvPr/>
          </p:nvSpPr>
          <p:spPr>
            <a:xfrm rot="16200000">
              <a:off x="6736188" y="3853673"/>
              <a:ext cx="303136" cy="4438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lèche vers le bas 20"/>
            <p:cNvSpPr/>
            <p:nvPr/>
          </p:nvSpPr>
          <p:spPr>
            <a:xfrm rot="16200000">
              <a:off x="6818884" y="5195021"/>
              <a:ext cx="303136" cy="4438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lèche vers le bas 21"/>
            <p:cNvSpPr/>
            <p:nvPr/>
          </p:nvSpPr>
          <p:spPr>
            <a:xfrm rot="13718958">
              <a:off x="6638502" y="641197"/>
              <a:ext cx="327385" cy="5608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lèche vers le bas 22"/>
            <p:cNvSpPr/>
            <p:nvPr/>
          </p:nvSpPr>
          <p:spPr>
            <a:xfrm rot="16200000">
              <a:off x="6724555" y="1709984"/>
              <a:ext cx="303136" cy="4438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ZoneTexte 24"/>
          <p:cNvSpPr txBox="1"/>
          <p:nvPr/>
        </p:nvSpPr>
        <p:spPr>
          <a:xfrm rot="5400000">
            <a:off x="10856222" y="2644242"/>
            <a:ext cx="1636628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End USERS </a:t>
            </a:r>
            <a:endParaRPr lang="fr-FR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0650080" y="2810968"/>
            <a:ext cx="896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???</a:t>
            </a:r>
            <a:endParaRPr lang="fr-FR" sz="4000" dirty="0"/>
          </a:p>
        </p:txBody>
      </p:sp>
      <p:cxnSp>
        <p:nvCxnSpPr>
          <p:cNvPr id="28" name="Connecteur en angle 27"/>
          <p:cNvCxnSpPr>
            <a:stCxn id="13" idx="3"/>
            <a:endCxn id="26" idx="0"/>
          </p:cNvCxnSpPr>
          <p:nvPr/>
        </p:nvCxnSpPr>
        <p:spPr>
          <a:xfrm>
            <a:off x="9382855" y="528008"/>
            <a:ext cx="1715425" cy="228296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/>
          <p:nvPr/>
        </p:nvCxnSpPr>
        <p:spPr>
          <a:xfrm rot="16200000" flipH="1">
            <a:off x="10469040" y="2043825"/>
            <a:ext cx="1054639" cy="20384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15" idx="3"/>
          </p:cNvCxnSpPr>
          <p:nvPr/>
        </p:nvCxnSpPr>
        <p:spPr>
          <a:xfrm flipV="1">
            <a:off x="10101305" y="3565115"/>
            <a:ext cx="1050179" cy="549691"/>
          </a:xfrm>
          <a:prstGeom prst="bentConnector3">
            <a:avLst>
              <a:gd name="adj1" fmla="val 1006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/>
          <p:nvPr/>
        </p:nvCxnSpPr>
        <p:spPr>
          <a:xfrm flipV="1">
            <a:off x="9382855" y="3960125"/>
            <a:ext cx="1768138" cy="1451010"/>
          </a:xfrm>
          <a:prstGeom prst="bentConnector3">
            <a:avLst>
              <a:gd name="adj1" fmla="val 993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/>
          <p:cNvCxnSpPr/>
          <p:nvPr/>
        </p:nvCxnSpPr>
        <p:spPr>
          <a:xfrm flipV="1">
            <a:off x="4978868" y="3042552"/>
            <a:ext cx="5594323" cy="49438"/>
          </a:xfrm>
          <a:prstGeom prst="bentConnector3">
            <a:avLst>
              <a:gd name="adj1" fmla="val 1001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46535" y="0"/>
            <a:ext cx="2005409" cy="677643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fr-FR" dirty="0" err="1" smtClean="0"/>
              <a:t>Context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8529" y="753794"/>
            <a:ext cx="11408899" cy="5812191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SMOS and </a:t>
            </a:r>
            <a:r>
              <a:rPr lang="fr-FR" dirty="0" err="1" smtClean="0"/>
              <a:t>other</a:t>
            </a:r>
            <a:r>
              <a:rPr lang="fr-FR" dirty="0" smtClean="0"/>
              <a:t> satellite SSS missions are </a:t>
            </a:r>
            <a:r>
              <a:rPr lang="fr-FR" dirty="0" err="1" smtClean="0"/>
              <a:t>relatively</a:t>
            </a:r>
            <a:r>
              <a:rPr lang="fr-FR" dirty="0" smtClean="0"/>
              <a:t> « new »</a:t>
            </a:r>
          </a:p>
          <a:p>
            <a:pPr marL="0" indent="0">
              <a:buNone/>
            </a:pPr>
            <a:r>
              <a:rPr lang="fr-FR" b="1" u="sng" dirty="0" smtClean="0"/>
              <a:t>ESA SMOS: </a:t>
            </a:r>
            <a:r>
              <a:rPr lang="fr-FR" b="1" u="sng" dirty="0" err="1" smtClean="0"/>
              <a:t>launched</a:t>
            </a:r>
            <a:r>
              <a:rPr lang="fr-FR" b="1" u="sng" dirty="0" smtClean="0"/>
              <a:t> in 2009-now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 </a:t>
            </a:r>
            <a:r>
              <a:rPr lang="fr-FR" dirty="0" smtClean="0"/>
              <a:t>First </a:t>
            </a:r>
            <a:r>
              <a:rPr lang="fr-FR" dirty="0" err="1" smtClean="0"/>
              <a:t>discovery</a:t>
            </a:r>
            <a:r>
              <a:rPr lang="fr-FR" dirty="0" smtClean="0"/>
              <a:t> of « </a:t>
            </a:r>
            <a:r>
              <a:rPr lang="fr-FR" dirty="0" err="1" smtClean="0"/>
              <a:t>radiometric</a:t>
            </a:r>
            <a:r>
              <a:rPr lang="fr-FR" dirty="0" smtClean="0"/>
              <a:t> </a:t>
            </a:r>
            <a:r>
              <a:rPr lang="fr-FR" dirty="0" err="1" smtClean="0"/>
              <a:t>interferometer</a:t>
            </a:r>
            <a:r>
              <a:rPr lang="fr-FR" dirty="0" smtClean="0"/>
              <a:t> EO data 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» at L-band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=&gt; </a:t>
            </a:r>
            <a:r>
              <a:rPr lang="fr-FR" dirty="0" err="1" smtClean="0"/>
              <a:t>continuous</a:t>
            </a:r>
            <a:r>
              <a:rPr lang="fr-FR" dirty="0" smtClean="0"/>
              <a:t> progresses in </a:t>
            </a:r>
            <a:r>
              <a:rPr lang="fr-FR" dirty="0" err="1" smtClean="0"/>
              <a:t>reconstructed</a:t>
            </a:r>
            <a:r>
              <a:rPr lang="fr-FR" dirty="0" smtClean="0"/>
              <a:t> image </a:t>
            </a:r>
            <a:r>
              <a:rPr lang="fr-FR" dirty="0" err="1" smtClean="0"/>
              <a:t>quality</a:t>
            </a:r>
            <a:endParaRPr lang="fr-F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 First </a:t>
            </a:r>
            <a:r>
              <a:rPr lang="fr-FR" dirty="0" err="1" smtClean="0"/>
              <a:t>discovery</a:t>
            </a:r>
            <a:r>
              <a:rPr lang="fr-FR" dirty="0" smtClean="0"/>
              <a:t> of SSS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          =&gt; </a:t>
            </a:r>
            <a:r>
              <a:rPr lang="fr-FR" dirty="0" err="1" smtClean="0"/>
              <a:t>continous</a:t>
            </a:r>
            <a:r>
              <a:rPr lang="fr-FR" dirty="0" smtClean="0"/>
              <a:t> progresses in SSS </a:t>
            </a:r>
            <a:r>
              <a:rPr lang="fr-FR" dirty="0" err="1" smtClean="0"/>
              <a:t>retrieval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endParaRPr lang="fr-F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swath</a:t>
            </a:r>
            <a:r>
              <a:rPr lang="fr-FR" dirty="0" smtClean="0"/>
              <a:t> ~1000 km, spatial </a:t>
            </a:r>
            <a:r>
              <a:rPr lang="fr-FR" dirty="0" err="1" smtClean="0"/>
              <a:t>resolution</a:t>
            </a:r>
            <a:r>
              <a:rPr lang="fr-FR" dirty="0" smtClean="0"/>
              <a:t> 30-80 km (</a:t>
            </a:r>
            <a:r>
              <a:rPr lang="fr-FR" dirty="0" err="1" smtClean="0"/>
              <a:t>mean</a:t>
            </a:r>
            <a:r>
              <a:rPr lang="fr-FR" dirty="0" smtClean="0"/>
              <a:t> 43 km), </a:t>
            </a:r>
            <a:r>
              <a:rPr lang="fr-FR" dirty="0" err="1" smtClean="0"/>
              <a:t>revisit</a:t>
            </a:r>
            <a:r>
              <a:rPr lang="fr-FR" dirty="0" smtClean="0"/>
              <a:t> time ~3days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u="sng" dirty="0" smtClean="0"/>
              <a:t>NASA </a:t>
            </a:r>
            <a:r>
              <a:rPr lang="fr-FR" b="1" u="sng" dirty="0" err="1" smtClean="0"/>
              <a:t>Aquarius</a:t>
            </a:r>
            <a:r>
              <a:rPr lang="fr-FR" b="1" u="sng" dirty="0" smtClean="0"/>
              <a:t>: </a:t>
            </a:r>
            <a:r>
              <a:rPr lang="fr-FR" b="1" u="sng" dirty="0" err="1" smtClean="0"/>
              <a:t>june</a:t>
            </a:r>
            <a:r>
              <a:rPr lang="fr-FR" b="1" u="sng" dirty="0" smtClean="0"/>
              <a:t> 2011-june 2015: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 First </a:t>
            </a:r>
            <a:r>
              <a:rPr lang="fr-FR" dirty="0" err="1"/>
              <a:t>discovery</a:t>
            </a:r>
            <a:r>
              <a:rPr lang="fr-FR" dirty="0"/>
              <a:t> of </a:t>
            </a:r>
            <a:r>
              <a:rPr lang="fr-FR" dirty="0" smtClean="0"/>
              <a:t>«real aperture </a:t>
            </a:r>
            <a:r>
              <a:rPr lang="fr-FR" dirty="0" err="1" smtClean="0"/>
              <a:t>radiometer</a:t>
            </a:r>
            <a:r>
              <a:rPr lang="fr-FR" dirty="0"/>
              <a:t> </a:t>
            </a:r>
            <a:r>
              <a:rPr lang="fr-FR" dirty="0" smtClean="0"/>
              <a:t>EO data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/>
              <a:t>Space</a:t>
            </a:r>
            <a:r>
              <a:rPr lang="fr-FR" dirty="0"/>
              <a:t>» at </a:t>
            </a:r>
            <a:r>
              <a:rPr lang="fr-FR" dirty="0" smtClean="0"/>
              <a:t>L-band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SMOS &amp; </a:t>
            </a:r>
            <a:r>
              <a:rPr lang="fr-FR" dirty="0" err="1" smtClean="0"/>
              <a:t>Aquarius</a:t>
            </a:r>
            <a:r>
              <a:rPr lang="fr-FR" dirty="0" smtClean="0"/>
              <a:t> SSS &amp; Tb data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compared</a:t>
            </a:r>
            <a:endParaRPr lang="fr-F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 </a:t>
            </a:r>
            <a:r>
              <a:rPr lang="fr-FR" dirty="0" err="1"/>
              <a:t>swath</a:t>
            </a:r>
            <a:r>
              <a:rPr lang="fr-FR" dirty="0"/>
              <a:t> </a:t>
            </a:r>
            <a:r>
              <a:rPr lang="fr-FR" dirty="0" smtClean="0"/>
              <a:t>~</a:t>
            </a:r>
            <a:r>
              <a:rPr lang="fr-FR" dirty="0"/>
              <a:t>3</a:t>
            </a:r>
            <a:r>
              <a:rPr lang="fr-FR" dirty="0" smtClean="0"/>
              <a:t>00 </a:t>
            </a:r>
            <a:r>
              <a:rPr lang="fr-FR" dirty="0"/>
              <a:t>km, spatial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smtClean="0"/>
              <a:t>100 </a:t>
            </a:r>
            <a:r>
              <a:rPr lang="fr-FR" dirty="0"/>
              <a:t>km, </a:t>
            </a:r>
            <a:r>
              <a:rPr lang="fr-FR" dirty="0" err="1"/>
              <a:t>revisit</a:t>
            </a:r>
            <a:r>
              <a:rPr lang="fr-FR" dirty="0"/>
              <a:t> time </a:t>
            </a:r>
            <a:r>
              <a:rPr lang="fr-FR" dirty="0" smtClean="0"/>
              <a:t>~7days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u="sng" dirty="0" smtClean="0"/>
              <a:t>NASA SMAP </a:t>
            </a:r>
            <a:r>
              <a:rPr lang="fr-FR" b="1" u="sng" dirty="0" err="1" smtClean="0"/>
              <a:t>launched</a:t>
            </a:r>
            <a:r>
              <a:rPr lang="fr-FR" b="1" u="sng" dirty="0" smtClean="0"/>
              <a:t> Jan 2015-now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 err="1" smtClean="0"/>
              <a:t>Continuity</a:t>
            </a:r>
            <a:r>
              <a:rPr lang="fr-FR" dirty="0" smtClean="0"/>
              <a:t> of </a:t>
            </a:r>
            <a:r>
              <a:rPr lang="fr-FR" dirty="0"/>
              <a:t>«real aperture </a:t>
            </a:r>
            <a:r>
              <a:rPr lang="fr-FR" dirty="0" err="1"/>
              <a:t>radiometer</a:t>
            </a:r>
            <a:r>
              <a:rPr lang="fr-FR" dirty="0"/>
              <a:t> EO data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» at L-band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SMOS &amp; </a:t>
            </a:r>
            <a:r>
              <a:rPr lang="fr-FR" dirty="0" smtClean="0"/>
              <a:t>SMAP </a:t>
            </a:r>
            <a:r>
              <a:rPr lang="fr-FR" dirty="0"/>
              <a:t>SSS &amp; Tb data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compared</a:t>
            </a:r>
            <a:endParaRPr lang="fr-FR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 </a:t>
            </a:r>
            <a:r>
              <a:rPr lang="fr-FR" dirty="0" err="1"/>
              <a:t>swath</a:t>
            </a:r>
            <a:r>
              <a:rPr lang="fr-FR" dirty="0"/>
              <a:t> </a:t>
            </a:r>
            <a:r>
              <a:rPr lang="fr-FR" dirty="0" smtClean="0"/>
              <a:t>~1000 </a:t>
            </a:r>
            <a:r>
              <a:rPr lang="fr-FR" dirty="0"/>
              <a:t>km, spatial </a:t>
            </a:r>
            <a:r>
              <a:rPr lang="fr-FR" dirty="0" err="1"/>
              <a:t>resolution</a:t>
            </a:r>
            <a:r>
              <a:rPr lang="fr-FR" dirty="0"/>
              <a:t> 4</a:t>
            </a:r>
            <a:r>
              <a:rPr lang="fr-FR" dirty="0" smtClean="0"/>
              <a:t>0 </a:t>
            </a:r>
            <a:r>
              <a:rPr lang="fr-FR" dirty="0"/>
              <a:t>km, </a:t>
            </a:r>
            <a:r>
              <a:rPr lang="fr-FR" dirty="0" err="1"/>
              <a:t>revisit</a:t>
            </a:r>
            <a:r>
              <a:rPr lang="fr-FR" dirty="0"/>
              <a:t> time </a:t>
            </a:r>
            <a:r>
              <a:rPr lang="fr-FR" dirty="0" smtClean="0"/>
              <a:t>~3days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b="1" u="sng" dirty="0"/>
          </a:p>
        </p:txBody>
      </p:sp>
      <p:pic>
        <p:nvPicPr>
          <p:cNvPr id="6146" name="Picture 2" descr="Description de l'image Aquarius SAC-D satellite.png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460" y="2641053"/>
            <a:ext cx="2201092" cy="178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esa.int/images/smos_view6_FINAL_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927" y="601493"/>
            <a:ext cx="3199997" cy="187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ASA's Soil Moisture Active Passive (SMAP) mis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23" y="4904021"/>
            <a:ext cx="2954603" cy="16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1776" y="276447"/>
            <a:ext cx="3214437" cy="546513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A collection of SMOS SSS data </a:t>
            </a:r>
            <a:r>
              <a:rPr lang="fr-FR" dirty="0" err="1" smtClean="0"/>
              <a:t>products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=</a:t>
            </a:r>
            <a:br>
              <a:rPr lang="fr-FR" dirty="0" smtClean="0"/>
            </a:br>
            <a:r>
              <a:rPr lang="fr-FR" dirty="0" smtClean="0"/>
              <a:t>A collection of successive </a:t>
            </a:r>
            <a:r>
              <a:rPr lang="fr-FR" dirty="0" err="1" smtClean="0"/>
              <a:t>developments</a:t>
            </a:r>
            <a:r>
              <a:rPr lang="fr-FR" dirty="0" smtClean="0"/>
              <a:t>&amp; </a:t>
            </a:r>
            <a:r>
              <a:rPr lang="fr-FR" dirty="0" err="1" smtClean="0"/>
              <a:t>differing</a:t>
            </a:r>
            <a:r>
              <a:rPr lang="fr-FR" dirty="0" smtClean="0"/>
              <a:t> </a:t>
            </a:r>
            <a:r>
              <a:rPr lang="fr-FR" dirty="0" err="1" smtClean="0"/>
              <a:t>algorithms</a:t>
            </a:r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0"/>
            <a:ext cx="8250865" cy="6035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212652" y="6312417"/>
            <a:ext cx="12040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Here</a:t>
            </a:r>
            <a:r>
              <a:rPr lang="fr-FR" dirty="0"/>
              <a:t>:</a:t>
            </a:r>
            <a:r>
              <a:rPr lang="fr-FR" dirty="0" smtClean="0"/>
              <a:t> </a:t>
            </a:r>
            <a:r>
              <a:rPr lang="fr-FR" dirty="0" err="1" smtClean="0"/>
              <a:t>example</a:t>
            </a:r>
            <a:r>
              <a:rPr lang="fr-FR" dirty="0" smtClean="0"/>
              <a:t> for the CATDS </a:t>
            </a:r>
            <a:r>
              <a:rPr lang="fr-FR" dirty="0" err="1" smtClean="0"/>
              <a:t>products</a:t>
            </a:r>
            <a:r>
              <a:rPr lang="fr-FR" dirty="0" smtClean="0"/>
              <a:t>, versions and </a:t>
            </a:r>
            <a:r>
              <a:rPr lang="fr-FR" dirty="0" err="1" smtClean="0"/>
              <a:t>algorithmic</a:t>
            </a:r>
            <a:r>
              <a:rPr lang="fr-FR" dirty="0" smtClean="0"/>
              <a:t> </a:t>
            </a:r>
            <a:r>
              <a:rPr lang="fr-FR" dirty="0" err="1" smtClean="0"/>
              <a:t>developements</a:t>
            </a:r>
            <a:r>
              <a:rPr lang="fr-FR" dirty="0" smtClean="0"/>
              <a:t>: </a:t>
            </a:r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need</a:t>
            </a:r>
            <a:r>
              <a:rPr lang="fr-FR" b="1" dirty="0" smtClean="0"/>
              <a:t> </a:t>
            </a:r>
            <a:r>
              <a:rPr lang="fr-FR" b="1" dirty="0" err="1" smtClean="0"/>
              <a:t>systelatic</a:t>
            </a:r>
            <a:r>
              <a:rPr lang="fr-FR" b="1" dirty="0" smtClean="0"/>
              <a:t> </a:t>
            </a:r>
            <a:r>
              <a:rPr lang="fr-FR" b="1" dirty="0" err="1" smtClean="0"/>
              <a:t>intercomparison</a:t>
            </a:r>
            <a:r>
              <a:rPr lang="fr-FR" b="1" dirty="0" smtClean="0"/>
              <a:t> </a:t>
            </a:r>
            <a:r>
              <a:rPr lang="fr-FR" b="1" dirty="0" err="1" smtClean="0"/>
              <a:t>metrics</a:t>
            </a:r>
            <a:r>
              <a:rPr lang="fr-FR" b="1" dirty="0" smtClean="0"/>
              <a:t> !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9412328" y="5817745"/>
            <a:ext cx="277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: J. Boutin/LOCEAN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1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3908" y="889005"/>
            <a:ext cx="10951534" cy="38656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57075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Pi-</a:t>
            </a:r>
            <a:r>
              <a:rPr kumimoji="0" lang="fr-FR" alt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Mep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&amp; Pôle Océan data 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portal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The 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791C6"/>
                </a:solidFill>
                <a:effectLst/>
                <a:latin typeface="Open Sans"/>
                <a:hlinkClick r:id="rId2"/>
              </a:rPr>
              <a:t>Pôle Océan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 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one of the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four french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national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portals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created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for French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research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institutes for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coordinated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management and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centralised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access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to data. The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other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portals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are Solid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Earth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, Continental surfaces and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Atmosphere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2E78A4"/>
                </a:solidFill>
                <a:effectLst/>
                <a:latin typeface="Open Sans"/>
                <a:hlinkClick r:id="rId3"/>
              </a:rPr>
              <a:t>  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Each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data portal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seeks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to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facilitate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access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to satellite,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airborne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and </a:t>
            </a:r>
            <a:r>
              <a:rPr kumimoji="0" lang="fr-FR" altLang="fr-FR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in situ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 data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acquired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and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handled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by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research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laboratories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or consortiums, by national infrastructures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such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as the National Observation Services (SNO), SOERE,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research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vessels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,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airplanes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and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space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missions.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IFREMER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in charge of the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implementation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and coordination of the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Ocean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data portal. The main mission of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this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data centre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to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provide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data, software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products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,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tools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and/or services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intended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mainly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for the French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scientific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community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to carry out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studies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on the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characterisation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and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evolution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of the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ocean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as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well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as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understanding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its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processes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This data centre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will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likely</a:t>
            </a:r>
            <a:r>
              <a:rPr kumimoji="0" lang="fr-FR" altLang="fr-FR" sz="1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kumimoji="0" lang="fr-FR" altLang="fr-FR" sz="1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include</a:t>
            </a:r>
            <a:r>
              <a:rPr kumimoji="0" lang="fr-FR" altLang="fr-FR" sz="1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the Pi </a:t>
            </a:r>
            <a:r>
              <a:rPr kumimoji="0" lang="fr-FR" altLang="fr-FR" sz="1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Mep</a:t>
            </a:r>
            <a:r>
              <a:rPr kumimoji="0" lang="fr-FR" altLang="fr-FR" sz="1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portal for SMOS SSS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rgbClr val="2E78A4"/>
              </a:solidFill>
              <a:effectLst/>
              <a:latin typeface="Open Sans"/>
            </a:endParaRPr>
          </a:p>
        </p:txBody>
      </p:sp>
      <p:pic>
        <p:nvPicPr>
          <p:cNvPr id="25602" name="Picture 2" descr="https://wwz.ifremer.fr/var/storage/images/medias-ifremer/medias-institut/recherche-et-technologie/logos/logo-odatis/1512431-1-fre-FR/Logo-Odatis_content_embed_medium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55" y="889005"/>
            <a:ext cx="1730080" cy="71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6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5754" y="132357"/>
            <a:ext cx="9298745" cy="68356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A collection of SMOS SSS data </a:t>
            </a:r>
            <a:r>
              <a:rPr lang="fr-FR" dirty="0" err="1" smtClean="0"/>
              <a:t>products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82880" y="815926"/>
            <a:ext cx="1185437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Today</a:t>
            </a:r>
            <a:r>
              <a:rPr lang="fr-FR" dirty="0" smtClean="0"/>
              <a:t>, t</a:t>
            </a:r>
            <a:r>
              <a:rPr lang="fr-FR" dirty="0" smtClean="0"/>
              <a:t>he SMOS SSS user </a:t>
            </a:r>
            <a:r>
              <a:rPr lang="fr-FR" dirty="0" err="1" smtClean="0"/>
              <a:t>community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 </a:t>
            </a:r>
            <a:r>
              <a:rPr lang="fr-FR" dirty="0" err="1" smtClean="0"/>
              <a:t>with</a:t>
            </a:r>
            <a:endParaRPr lang="fr-FR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 smtClean="0"/>
              <a:t>1 </a:t>
            </a:r>
            <a:r>
              <a:rPr lang="fr-FR" b="1" dirty="0" smtClean="0"/>
              <a:t>L2 SSS </a:t>
            </a:r>
            <a:r>
              <a:rPr lang="fr-FR" b="1" dirty="0" err="1" smtClean="0"/>
              <a:t>product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3 SSS values </a:t>
            </a:r>
            <a:r>
              <a:rPr lang="fr-FR" dirty="0" err="1" smtClean="0"/>
              <a:t>within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L2 data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the </a:t>
            </a:r>
            <a:r>
              <a:rPr lang="fr-FR" dirty="0" err="1" smtClean="0"/>
              <a:t>next</a:t>
            </a:r>
            <a:r>
              <a:rPr lang="fr-FR" dirty="0" smtClean="0"/>
              <a:t> version release!) </a:t>
            </a:r>
            <a:endParaRPr lang="fr-FR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 smtClean="0"/>
              <a:t>~ 30 </a:t>
            </a:r>
            <a:r>
              <a:rPr lang="fr-FR" b="1" dirty="0" err="1" smtClean="0"/>
              <a:t>level</a:t>
            </a:r>
            <a:r>
              <a:rPr lang="fr-FR" b="1" dirty="0" smtClean="0"/>
              <a:t> 3 &amp; 4 SSS </a:t>
            </a:r>
            <a:r>
              <a:rPr lang="fr-FR" b="1" dirty="0" err="1" smtClean="0"/>
              <a:t>products</a:t>
            </a:r>
            <a:r>
              <a:rPr lang="fr-FR" b="1" dirty="0" smtClean="0"/>
              <a:t> </a:t>
            </a:r>
            <a:r>
              <a:rPr lang="fr-FR" dirty="0" smtClean="0"/>
              <a:t>!!!! </a:t>
            </a:r>
            <a:endParaRPr lang="fr-FR" dirty="0" smtClean="0"/>
          </a:p>
          <a:p>
            <a:r>
              <a:rPr lang="fr-FR" dirty="0" smtClean="0"/>
              <a:t>Not </a:t>
            </a:r>
            <a:r>
              <a:rPr lang="fr-FR" dirty="0" err="1"/>
              <a:t>mentioning</a:t>
            </a:r>
            <a:r>
              <a:rPr lang="fr-FR" dirty="0"/>
              <a:t> the </a:t>
            </a:r>
            <a:r>
              <a:rPr lang="fr-FR" b="1" dirty="0" err="1"/>
              <a:t>different</a:t>
            </a:r>
            <a:r>
              <a:rPr lang="fr-FR" b="1" dirty="0"/>
              <a:t> SMOS data </a:t>
            </a:r>
            <a:r>
              <a:rPr lang="fr-FR" b="1" dirty="0" err="1"/>
              <a:t>reprocessing</a:t>
            </a:r>
            <a:r>
              <a:rPr lang="fr-FR" b="1" dirty="0"/>
              <a:t> versions</a:t>
            </a:r>
            <a:r>
              <a:rPr lang="fr-FR" dirty="0"/>
              <a:t>….   </a:t>
            </a:r>
          </a:p>
          <a:p>
            <a:endParaRPr lang="fr-FR" dirty="0"/>
          </a:p>
          <a:p>
            <a:r>
              <a:rPr lang="fr-FR" dirty="0" smtClean="0"/>
              <a:t>This </a:t>
            </a:r>
            <a:r>
              <a:rPr lang="fr-FR" b="1" dirty="0" smtClean="0"/>
              <a:t>large </a:t>
            </a:r>
            <a:r>
              <a:rPr lang="fr-FR" b="1" dirty="0" err="1" smtClean="0"/>
              <a:t>number</a:t>
            </a:r>
            <a:r>
              <a:rPr lang="fr-FR" b="1" dirty="0" smtClean="0"/>
              <a:t> of </a:t>
            </a:r>
            <a:r>
              <a:rPr lang="fr-FR" b="1" dirty="0" err="1" smtClean="0"/>
              <a:t>datasets</a:t>
            </a:r>
            <a:r>
              <a:rPr lang="fr-FR" b="1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explained</a:t>
            </a:r>
            <a:r>
              <a:rPr lang="fr-FR" dirty="0" smtClean="0"/>
              <a:t> by the </a:t>
            </a:r>
            <a:r>
              <a:rPr lang="fr-FR" dirty="0" err="1" smtClean="0"/>
              <a:t>exploratory</a:t>
            </a:r>
            <a:r>
              <a:rPr lang="fr-FR" dirty="0" smtClean="0"/>
              <a:t> nature of the SMOS mission : new instrumental concept, </a:t>
            </a:r>
            <a:r>
              <a:rPr lang="fr-FR" b="1" dirty="0" err="1" smtClean="0"/>
              <a:t>discovery</a:t>
            </a:r>
            <a:r>
              <a:rPr lang="fr-FR" b="1" dirty="0" smtClean="0"/>
              <a:t> </a:t>
            </a:r>
            <a:r>
              <a:rPr lang="fr-FR" dirty="0" smtClean="0"/>
              <a:t>of the first </a:t>
            </a:r>
            <a:r>
              <a:rPr lang="fr-FR" dirty="0" err="1" smtClean="0"/>
              <a:t>spaceborne</a:t>
            </a:r>
            <a:r>
              <a:rPr lang="fr-FR" dirty="0" smtClean="0"/>
              <a:t> SSS </a:t>
            </a:r>
            <a:r>
              <a:rPr lang="fr-FR" dirty="0" err="1" smtClean="0"/>
              <a:t>measurements</a:t>
            </a:r>
            <a:r>
              <a:rPr lang="fr-FR" dirty="0" smtClean="0"/>
              <a:t> </a:t>
            </a:r>
          </a:p>
          <a:p>
            <a:r>
              <a:rPr lang="fr-FR" dirty="0" smtClean="0"/>
              <a:t>=&gt; </a:t>
            </a:r>
            <a:r>
              <a:rPr lang="fr-FR" dirty="0" err="1" smtClean="0"/>
              <a:t>continuous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efforts are </a:t>
            </a:r>
            <a:r>
              <a:rPr lang="fr-FR" dirty="0" err="1" smtClean="0"/>
              <a:t>carried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developements</a:t>
            </a:r>
            <a:endParaRPr lang="fr-FR" dirty="0" smtClean="0"/>
          </a:p>
          <a:p>
            <a:r>
              <a:rPr lang="fr-FR" dirty="0" smtClean="0"/>
              <a:t>=&gt;the </a:t>
            </a:r>
            <a:r>
              <a:rPr lang="fr-FR" b="1" dirty="0" err="1" smtClean="0"/>
              <a:t>diversity</a:t>
            </a:r>
            <a:r>
              <a:rPr lang="fr-FR" b="1" dirty="0" smtClean="0"/>
              <a:t> of </a:t>
            </a:r>
            <a:r>
              <a:rPr lang="fr-FR" b="1" dirty="0" err="1" smtClean="0"/>
              <a:t>approaches</a:t>
            </a:r>
            <a:r>
              <a:rPr lang="fr-FR" b="1" dirty="0" smtClean="0"/>
              <a:t> </a:t>
            </a:r>
            <a:r>
              <a:rPr lang="fr-FR" dirty="0" err="1" smtClean="0"/>
              <a:t>developed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</a:t>
            </a:r>
            <a:r>
              <a:rPr lang="fr-FR" dirty="0" err="1" smtClean="0"/>
              <a:t>response</a:t>
            </a:r>
            <a:r>
              <a:rPr lang="fr-FR" dirty="0" smtClean="0"/>
              <a:t> to the </a:t>
            </a:r>
            <a:r>
              <a:rPr lang="fr-FR" b="1" dirty="0" err="1" smtClean="0"/>
              <a:t>diversity</a:t>
            </a:r>
            <a:r>
              <a:rPr lang="fr-FR" b="1" dirty="0" smtClean="0"/>
              <a:t> of </a:t>
            </a:r>
            <a:r>
              <a:rPr lang="fr-FR" b="1" dirty="0" err="1" smtClean="0"/>
              <a:t>scientific</a:t>
            </a:r>
            <a:r>
              <a:rPr lang="fr-FR" b="1" dirty="0" smtClean="0"/>
              <a:t> challenges </a:t>
            </a:r>
            <a:r>
              <a:rPr lang="fr-FR" dirty="0" err="1" smtClean="0"/>
              <a:t>faced</a:t>
            </a:r>
            <a:r>
              <a:rPr lang="fr-FR" dirty="0" smtClean="0"/>
              <a:t> at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r>
              <a:rPr lang="fr-FR" dirty="0" smtClean="0"/>
              <a:t> by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datacenters</a:t>
            </a:r>
            <a:r>
              <a:rPr lang="fr-FR" dirty="0" smtClean="0"/>
              <a:t> team (</a:t>
            </a:r>
            <a:r>
              <a:rPr lang="fr-FR" dirty="0" err="1" smtClean="0"/>
              <a:t>raw</a:t>
            </a:r>
            <a:r>
              <a:rPr lang="fr-FR" dirty="0" smtClean="0"/>
              <a:t> and </a:t>
            </a:r>
            <a:r>
              <a:rPr lang="fr-FR" dirty="0" err="1" smtClean="0"/>
              <a:t>swath</a:t>
            </a:r>
            <a:r>
              <a:rPr lang="fr-FR" dirty="0" smtClean="0"/>
              <a:t> data at ESA/DPGS, composite </a:t>
            </a:r>
            <a:r>
              <a:rPr lang="fr-FR" dirty="0" err="1" smtClean="0"/>
              <a:t>products</a:t>
            </a:r>
            <a:r>
              <a:rPr lang="fr-FR" dirty="0" smtClean="0"/>
              <a:t> at CATDS, BEC,..)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The </a:t>
            </a:r>
            <a:r>
              <a:rPr lang="fr-FR" b="1" dirty="0" smtClean="0"/>
              <a:t>Pi-</a:t>
            </a:r>
            <a:r>
              <a:rPr lang="fr-FR" b="1" dirty="0" err="1" smtClean="0"/>
              <a:t>Mep</a:t>
            </a:r>
            <a:r>
              <a:rPr lang="fr-FR" b="1" dirty="0" smtClean="0"/>
              <a:t> </a:t>
            </a:r>
            <a:r>
              <a:rPr lang="en-US" dirty="0" smtClean="0"/>
              <a:t>will </a:t>
            </a:r>
            <a:r>
              <a:rPr lang="en-US" dirty="0"/>
              <a:t>allow </a:t>
            </a:r>
            <a:r>
              <a:rPr lang="en-US" b="1" dirty="0"/>
              <a:t>systematic comparisons </a:t>
            </a:r>
            <a:r>
              <a:rPr lang="en-US" b="1" dirty="0" smtClean="0"/>
              <a:t>between available datasets</a:t>
            </a:r>
            <a:r>
              <a:rPr lang="en-US" dirty="0" smtClean="0"/>
              <a:t> by </a:t>
            </a:r>
            <a:r>
              <a:rPr lang="en-US" dirty="0"/>
              <a:t>providing </a:t>
            </a:r>
            <a:r>
              <a:rPr lang="en-US" b="1" dirty="0"/>
              <a:t>comparable QC metrics for all these </a:t>
            </a:r>
            <a:r>
              <a:rPr lang="en-US" b="1" dirty="0" smtClean="0"/>
              <a:t>SMOS data derived SSS products</a:t>
            </a:r>
            <a:r>
              <a:rPr lang="en-US" dirty="0" smtClean="0"/>
              <a:t>. This will help: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1</a:t>
            </a:r>
            <a:r>
              <a:rPr lang="en-US" dirty="0"/>
              <a:t>) the user to chose </a:t>
            </a:r>
            <a:r>
              <a:rPr lang="en-US" b="1" dirty="0"/>
              <a:t>which product is best </a:t>
            </a:r>
            <a:r>
              <a:rPr lang="en-US" b="1" dirty="0" smtClean="0"/>
              <a:t>adapted </a:t>
            </a:r>
            <a:r>
              <a:rPr lang="en-US" dirty="0" smtClean="0"/>
              <a:t>for </a:t>
            </a:r>
            <a:r>
              <a:rPr lang="en-US" dirty="0"/>
              <a:t>their </a:t>
            </a:r>
            <a:r>
              <a:rPr lang="en-US" dirty="0" smtClean="0"/>
              <a:t>own </a:t>
            </a:r>
            <a:r>
              <a:rPr lang="en-US" b="1" dirty="0" smtClean="0"/>
              <a:t>specific </a:t>
            </a:r>
            <a:r>
              <a:rPr lang="en-US" b="1" dirty="0"/>
              <a:t>application</a:t>
            </a:r>
            <a:r>
              <a:rPr lang="en-US" dirty="0"/>
              <a:t>, </a:t>
            </a:r>
            <a:endParaRPr lang="fr-FR" dirty="0"/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) </a:t>
            </a:r>
            <a:r>
              <a:rPr lang="en-US" b="1" dirty="0" smtClean="0"/>
              <a:t>improving </a:t>
            </a:r>
            <a:r>
              <a:rPr lang="en-US" dirty="0" smtClean="0"/>
              <a:t>the </a:t>
            </a:r>
            <a:r>
              <a:rPr lang="en-US" dirty="0"/>
              <a:t>L2-L4 </a:t>
            </a:r>
            <a:r>
              <a:rPr lang="en-US" b="1" dirty="0"/>
              <a:t>SSS retrieval algorithms </a:t>
            </a:r>
            <a:r>
              <a:rPr lang="en-US" dirty="0"/>
              <a:t>by better </a:t>
            </a:r>
            <a:r>
              <a:rPr lang="en-US" dirty="0" smtClean="0"/>
              <a:t>systematically identifying the conditions for which, and quantifying why, </a:t>
            </a:r>
            <a:r>
              <a:rPr lang="en-US" dirty="0"/>
              <a:t>a </a:t>
            </a:r>
            <a:r>
              <a:rPr lang="en-US" dirty="0" smtClean="0"/>
              <a:t>given SMOS SSS product </a:t>
            </a:r>
            <a:r>
              <a:rPr lang="en-US" dirty="0"/>
              <a:t>is better than the others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</a:t>
            </a:r>
            <a:r>
              <a:rPr lang="en-US" dirty="0"/>
              <a:t>) to </a:t>
            </a:r>
            <a:r>
              <a:rPr lang="en-US" dirty="0" smtClean="0"/>
              <a:t>in fine </a:t>
            </a:r>
            <a:r>
              <a:rPr lang="en-US" b="1" dirty="0" smtClean="0"/>
              <a:t>converge towards best approaches </a:t>
            </a:r>
            <a:r>
              <a:rPr lang="en-US" dirty="0" smtClean="0"/>
              <a:t>and generate less but better products</a:t>
            </a:r>
            <a:endParaRPr lang="fr-FR" dirty="0"/>
          </a:p>
          <a:p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5294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78286" y="106362"/>
            <a:ext cx="11635425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A collection of In Situ SSS validation </a:t>
            </a:r>
            <a:r>
              <a:rPr lang="fr-FR" dirty="0" err="1" smtClean="0"/>
              <a:t>datasets</a:t>
            </a:r>
            <a:r>
              <a:rPr lang="fr-FR" dirty="0" smtClean="0"/>
              <a:t> &amp; </a:t>
            </a:r>
            <a:r>
              <a:rPr lang="fr-FR" dirty="0" err="1" smtClean="0"/>
              <a:t>approaches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7168" r="1369"/>
          <a:stretch/>
        </p:blipFill>
        <p:spPr>
          <a:xfrm>
            <a:off x="7014435" y="2717854"/>
            <a:ext cx="5107821" cy="380920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 b="24793"/>
          <a:stretch>
            <a:fillRect/>
          </a:stretch>
        </p:blipFill>
        <p:spPr bwMode="auto">
          <a:xfrm>
            <a:off x="7832669" y="1952131"/>
            <a:ext cx="2909027" cy="76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8542424" y="1584529"/>
            <a:ext cx="205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Moored</a:t>
            </a:r>
            <a:r>
              <a:rPr lang="fr-FR" b="1" dirty="0" smtClean="0"/>
              <a:t> </a:t>
            </a:r>
            <a:r>
              <a:rPr lang="fr-FR" b="1" dirty="0" err="1" smtClean="0"/>
              <a:t>buoy</a:t>
            </a:r>
            <a:r>
              <a:rPr lang="fr-FR" b="1" dirty="0" smtClean="0"/>
              <a:t> </a:t>
            </a:r>
            <a:r>
              <a:rPr lang="fr-FR" b="1" dirty="0" err="1" smtClean="0"/>
              <a:t>Array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743" y="1431925"/>
            <a:ext cx="646053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 large ensemble </a:t>
            </a:r>
            <a:r>
              <a:rPr lang="fr-FR" sz="2400" b="1" dirty="0" smtClean="0"/>
              <a:t>of In situ SSS data </a:t>
            </a:r>
            <a:r>
              <a:rPr lang="fr-FR" sz="2400" b="1" dirty="0" err="1" smtClean="0"/>
              <a:t>distributed</a:t>
            </a:r>
            <a:r>
              <a:rPr lang="fr-FR" sz="2400" b="1" dirty="0" smtClean="0"/>
              <a:t> by </a:t>
            </a:r>
            <a:r>
              <a:rPr lang="fr-FR" sz="2400" b="1" dirty="0" err="1" smtClean="0"/>
              <a:t>different</a:t>
            </a:r>
            <a:r>
              <a:rPr lang="fr-FR" sz="2400" b="1" dirty="0" smtClean="0"/>
              <a:t> data </a:t>
            </a:r>
            <a:r>
              <a:rPr lang="fr-FR" sz="2400" b="1" dirty="0" err="1" smtClean="0"/>
              <a:t>centers</a:t>
            </a:r>
            <a:r>
              <a:rPr lang="fr-FR" sz="2400" b="1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used</a:t>
            </a:r>
            <a:r>
              <a:rPr lang="fr-FR" sz="2400" dirty="0" smtClean="0"/>
              <a:t> to </a:t>
            </a:r>
            <a:r>
              <a:rPr lang="fr-FR" sz="2400" dirty="0" err="1" smtClean="0"/>
              <a:t>infer</a:t>
            </a:r>
            <a:r>
              <a:rPr lang="fr-FR" sz="2400" dirty="0" smtClean="0"/>
              <a:t> SMOS SSS data </a:t>
            </a:r>
            <a:r>
              <a:rPr lang="fr-FR" sz="2400" dirty="0" err="1" smtClean="0"/>
              <a:t>product</a:t>
            </a:r>
            <a:r>
              <a:rPr lang="fr-FR" sz="2400" dirty="0"/>
              <a:t> </a:t>
            </a:r>
            <a:r>
              <a:rPr lang="fr-FR" sz="2400" dirty="0" err="1" smtClean="0"/>
              <a:t>quality</a:t>
            </a:r>
            <a:endParaRPr lang="fr-FR" sz="2400" dirty="0" smtClean="0"/>
          </a:p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 smtClean="0"/>
              <a:t>ARGO </a:t>
            </a:r>
            <a:r>
              <a:rPr lang="fr-FR" sz="2400" b="1" dirty="0" err="1" smtClean="0"/>
              <a:t>float</a:t>
            </a:r>
            <a:r>
              <a:rPr lang="fr-FR" sz="2400" b="1" dirty="0" smtClean="0"/>
              <a:t> data (CORIOLIS)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 err="1" smtClean="0"/>
              <a:t>Moored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buoy</a:t>
            </a:r>
            <a:r>
              <a:rPr lang="fr-FR" sz="2400" dirty="0" smtClean="0"/>
              <a:t> </a:t>
            </a:r>
            <a:r>
              <a:rPr lang="fr-FR" sz="2400" dirty="0" err="1" smtClean="0"/>
              <a:t>Array</a:t>
            </a:r>
            <a:r>
              <a:rPr lang="fr-FR" sz="2400" dirty="0" smtClean="0"/>
              <a:t> (TAO,PIRATTA,TRITTON)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 smtClean="0"/>
              <a:t>Thermo-</a:t>
            </a:r>
            <a:r>
              <a:rPr lang="fr-FR" sz="2400" b="1" dirty="0" err="1" smtClean="0"/>
              <a:t>Salinograph</a:t>
            </a:r>
            <a:r>
              <a:rPr lang="fr-FR" sz="2400" dirty="0" smtClean="0"/>
              <a:t> data </a:t>
            </a:r>
            <a:r>
              <a:rPr lang="fr-FR" sz="2400" dirty="0" err="1" smtClean="0"/>
              <a:t>installed</a:t>
            </a:r>
            <a:r>
              <a:rPr lang="fr-FR" sz="2400" dirty="0" smtClean="0"/>
              <a:t> on VOS (GOSUD, SAMOS) </a:t>
            </a:r>
          </a:p>
          <a:p>
            <a:r>
              <a:rPr lang="fr-FR" sz="2400" dirty="0" err="1" smtClean="0"/>
              <a:t>research</a:t>
            </a:r>
            <a:r>
              <a:rPr lang="fr-FR" sz="2400" dirty="0" smtClean="0"/>
              <a:t> </a:t>
            </a:r>
            <a:r>
              <a:rPr lang="fr-FR" sz="2400" dirty="0" err="1" smtClean="0"/>
              <a:t>vessels</a:t>
            </a:r>
            <a:r>
              <a:rPr lang="fr-FR" sz="2400" dirty="0" smtClean="0"/>
              <a:t> &amp; </a:t>
            </a:r>
            <a:r>
              <a:rPr lang="fr-FR" sz="2400" dirty="0" err="1" smtClean="0"/>
              <a:t>sailing</a:t>
            </a:r>
            <a:r>
              <a:rPr lang="fr-FR" sz="2400" dirty="0" smtClean="0"/>
              <a:t> </a:t>
            </a:r>
            <a:r>
              <a:rPr lang="fr-FR" sz="2400" dirty="0" err="1" smtClean="0"/>
              <a:t>ships</a:t>
            </a: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 smtClean="0"/>
              <a:t>Surface Drifters (LOCEAN)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 err="1" smtClean="0"/>
              <a:t>Equipped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mamals</a:t>
            </a:r>
            <a:r>
              <a:rPr lang="fr-FR" sz="2400" b="1" dirty="0" smtClean="0"/>
              <a:t> (IFREMER)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 err="1" smtClean="0"/>
              <a:t>Analysed</a:t>
            </a:r>
            <a:r>
              <a:rPr lang="fr-FR" sz="2400" b="1" dirty="0" smtClean="0"/>
              <a:t> in situ data </a:t>
            </a:r>
            <a:r>
              <a:rPr lang="fr-FR" sz="2400" b="1" dirty="0" err="1" smtClean="0"/>
              <a:t>fields</a:t>
            </a:r>
            <a:endParaRPr lang="fr-FR" sz="2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 err="1" smtClean="0"/>
              <a:t>Dedicated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Campaign</a:t>
            </a:r>
            <a:r>
              <a:rPr lang="fr-FR" sz="2400" b="1" dirty="0" smtClean="0"/>
              <a:t> (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 SPURS)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7170" name="Picture 2" descr="http://www.seanoe.org/data/00348/45945/illustratio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09" y="4984889"/>
            <a:ext cx="2204009" cy="123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57025" y="4598763"/>
            <a:ext cx="2212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Analyzed</a:t>
            </a:r>
            <a:r>
              <a:rPr lang="fr-FR" b="1" dirty="0" smtClean="0"/>
              <a:t> In Situ Data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9743" y="6420291"/>
            <a:ext cx="11343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=&gt; </a:t>
            </a:r>
            <a:r>
              <a:rPr lang="fr-FR" b="1" dirty="0" err="1" smtClean="0"/>
              <a:t>These</a:t>
            </a:r>
            <a:r>
              <a:rPr lang="fr-FR" b="1" dirty="0" smtClean="0"/>
              <a:t> </a:t>
            </a:r>
            <a:r>
              <a:rPr lang="fr-FR" b="1" dirty="0" err="1" smtClean="0"/>
              <a:t>ins</a:t>
            </a:r>
            <a:r>
              <a:rPr lang="fr-FR" b="1" dirty="0" smtClean="0"/>
              <a:t> situ SSS data have </a:t>
            </a:r>
            <a:r>
              <a:rPr lang="fr-FR" b="1" dirty="0" err="1"/>
              <a:t>different</a:t>
            </a:r>
            <a:r>
              <a:rPr lang="fr-FR" b="1" dirty="0"/>
              <a:t> </a:t>
            </a:r>
            <a:r>
              <a:rPr lang="fr-FR" b="1" dirty="0" err="1" smtClean="0"/>
              <a:t>Quality</a:t>
            </a:r>
            <a:r>
              <a:rPr lang="fr-FR" b="1" dirty="0" smtClean="0"/>
              <a:t> Control (QC),  horizontal, vertical &amp; temporal </a:t>
            </a:r>
            <a:r>
              <a:rPr lang="fr-FR" b="1" dirty="0" err="1" smtClean="0"/>
              <a:t>sampling</a:t>
            </a:r>
            <a:r>
              <a:rPr lang="fr-FR" b="1" dirty="0" smtClean="0"/>
              <a:t> </a:t>
            </a:r>
            <a:r>
              <a:rPr lang="fr-FR" b="1" dirty="0" err="1"/>
              <a:t>characteristics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933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29339"/>
            <a:ext cx="12004020" cy="6170060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Space</a:t>
            </a:r>
            <a:r>
              <a:rPr lang="fr-FR" dirty="0" smtClean="0"/>
              <a:t> &amp; time </a:t>
            </a:r>
            <a:r>
              <a:rPr lang="fr-FR" dirty="0" err="1" smtClean="0"/>
              <a:t>averaging</a:t>
            </a:r>
            <a:r>
              <a:rPr lang="fr-FR" dirty="0" smtClean="0"/>
              <a:t> of SSS varies a lot </a:t>
            </a:r>
            <a:r>
              <a:rPr lang="fr-FR" dirty="0" err="1" smtClean="0"/>
              <a:t>between</a:t>
            </a:r>
            <a:r>
              <a:rPr lang="fr-FR" dirty="0" smtClean="0"/>
              <a:t> the </a:t>
            </a:r>
            <a:r>
              <a:rPr lang="fr-FR" dirty="0" err="1" smtClean="0"/>
              <a:t>different</a:t>
            </a:r>
            <a:r>
              <a:rPr lang="fr-FR" dirty="0" smtClean="0"/>
              <a:t> satellite SSS </a:t>
            </a:r>
            <a:r>
              <a:rPr lang="fr-FR" dirty="0" err="1" smtClean="0"/>
              <a:t>products</a:t>
            </a:r>
            <a:r>
              <a:rPr lang="fr-FR" dirty="0" smtClean="0"/>
              <a:t> </a:t>
            </a:r>
            <a:r>
              <a:rPr lang="fr-FR" dirty="0" err="1" smtClean="0"/>
              <a:t>available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How do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perform</a:t>
            </a:r>
            <a:r>
              <a:rPr lang="fr-FR" dirty="0" smtClean="0"/>
              <a:t> </a:t>
            </a:r>
            <a:r>
              <a:rPr lang="fr-FR" dirty="0" err="1" smtClean="0"/>
              <a:t>co</a:t>
            </a:r>
            <a:r>
              <a:rPr lang="fr-FR" dirty="0" smtClean="0"/>
              <a:t>-localisation in </a:t>
            </a:r>
            <a:r>
              <a:rPr lang="fr-FR" dirty="0" err="1" smtClean="0"/>
              <a:t>space</a:t>
            </a:r>
            <a:r>
              <a:rPr lang="fr-FR" dirty="0" smtClean="0"/>
              <a:t>/time </a:t>
            </a:r>
          </a:p>
          <a:p>
            <a:pPr marL="0" indent="0">
              <a:buNone/>
            </a:pPr>
            <a:r>
              <a:rPr lang="fr-FR" dirty="0" err="1" smtClean="0"/>
              <a:t>Between</a:t>
            </a:r>
            <a:r>
              <a:rPr lang="fr-FR" dirty="0" smtClean="0"/>
              <a:t> Satellite SSS and In Situ SSS ?</a:t>
            </a:r>
            <a:endParaRPr lang="fr-FR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 err="1" smtClean="0"/>
              <a:t>Which</a:t>
            </a:r>
            <a:r>
              <a:rPr lang="fr-FR" b="1" dirty="0" smtClean="0"/>
              <a:t> flags &amp; QC for </a:t>
            </a:r>
            <a:r>
              <a:rPr lang="fr-FR" b="1" dirty="0" err="1" smtClean="0"/>
              <a:t>each</a:t>
            </a:r>
            <a:r>
              <a:rPr lang="fr-FR" b="1" dirty="0" smtClean="0"/>
              <a:t> </a:t>
            </a:r>
            <a:r>
              <a:rPr lang="fr-FR" b="1" dirty="0" err="1" smtClean="0"/>
              <a:t>products</a:t>
            </a:r>
            <a:r>
              <a:rPr lang="fr-FR" b="1" dirty="0" smtClean="0"/>
              <a:t> </a:t>
            </a:r>
            <a:r>
              <a:rPr lang="fr-FR" dirty="0" smtClean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 err="1" smtClean="0"/>
              <a:t>Which</a:t>
            </a:r>
            <a:r>
              <a:rPr lang="fr-FR" b="1" dirty="0" smtClean="0"/>
              <a:t> Radius of </a:t>
            </a:r>
            <a:r>
              <a:rPr lang="fr-FR" b="1" dirty="0" err="1" smtClean="0"/>
              <a:t>co-localization</a:t>
            </a:r>
            <a:r>
              <a:rPr lang="fr-FR" b="1" dirty="0" smtClean="0"/>
              <a:t> </a:t>
            </a:r>
            <a:r>
              <a:rPr lang="fr-FR" dirty="0" smtClean="0"/>
              <a:t>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 err="1" smtClean="0"/>
              <a:t>Which</a:t>
            </a:r>
            <a:r>
              <a:rPr lang="fr-FR" b="1" dirty="0" smtClean="0"/>
              <a:t> time </a:t>
            </a:r>
            <a:r>
              <a:rPr lang="fr-FR" b="1" dirty="0" err="1" smtClean="0"/>
              <a:t>lag</a:t>
            </a:r>
            <a:r>
              <a:rPr lang="fr-FR" b="1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acceptable </a:t>
            </a:r>
            <a:r>
              <a:rPr lang="fr-FR" dirty="0" err="1" smtClean="0"/>
              <a:t>between</a:t>
            </a:r>
            <a:r>
              <a:rPr lang="fr-FR" dirty="0" smtClean="0"/>
              <a:t> satellite &amp; in Situ SSS ?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/>
              <a:t>dependent</a:t>
            </a:r>
            <a:r>
              <a:rPr lang="fr-FR" dirty="0"/>
              <a:t> </a:t>
            </a:r>
            <a:r>
              <a:rPr lang="fr-FR" dirty="0" err="1" smtClean="0"/>
              <a:t>metrics</a:t>
            </a:r>
            <a:r>
              <a:rPr lang="fr-FR" dirty="0" smtClean="0"/>
              <a:t>, consensus ?</a:t>
            </a:r>
          </a:p>
          <a:p>
            <a:pPr marL="0" indent="0">
              <a:buNone/>
            </a:pPr>
            <a:r>
              <a:rPr lang="fr-FR" b="1" u="sng" dirty="0" err="1" smtClean="0"/>
              <a:t>Statistics</a:t>
            </a:r>
            <a:endParaRPr lang="fr-FR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 err="1" smtClean="0"/>
              <a:t>Regression</a:t>
            </a:r>
            <a:r>
              <a:rPr lang="fr-FR" dirty="0" smtClean="0"/>
              <a:t> coefficients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 err="1" smtClean="0"/>
              <a:t>Root</a:t>
            </a:r>
            <a:r>
              <a:rPr lang="fr-FR" dirty="0" smtClean="0"/>
              <a:t> </a:t>
            </a:r>
            <a:r>
              <a:rPr lang="fr-FR" dirty="0" err="1" smtClean="0"/>
              <a:t>Mean</a:t>
            </a:r>
            <a:r>
              <a:rPr lang="fr-FR" dirty="0" smtClean="0"/>
              <a:t> Square </a:t>
            </a:r>
            <a:r>
              <a:rPr lang="fr-FR" dirty="0" err="1" smtClean="0"/>
              <a:t>Errors</a:t>
            </a:r>
            <a:endParaRPr lang="fr-F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 err="1" smtClean="0"/>
              <a:t>Mean</a:t>
            </a:r>
            <a:r>
              <a:rPr lang="fr-FR" dirty="0" smtClean="0"/>
              <a:t> &amp; Standard </a:t>
            </a:r>
            <a:r>
              <a:rPr lang="fr-FR" dirty="0" err="1" smtClean="0"/>
              <a:t>deviation</a:t>
            </a:r>
            <a:endParaRPr lang="fr-F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PDF </a:t>
            </a:r>
            <a:r>
              <a:rPr lang="fr-FR" dirty="0" err="1" smtClean="0"/>
              <a:t>statistics</a:t>
            </a:r>
            <a:r>
              <a:rPr lang="fr-FR" dirty="0" smtClean="0"/>
              <a:t>: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 smtClean="0"/>
              <a:t> moments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Evolved analyses (spectral, EOF, </a:t>
            </a:r>
            <a:r>
              <a:rPr lang="fr-FR" dirty="0" err="1" smtClean="0"/>
              <a:t>hovmueller</a:t>
            </a:r>
            <a:r>
              <a:rPr lang="fr-FR" dirty="0" smtClean="0"/>
              <a:t> etc..)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 err="1" smtClean="0"/>
              <a:t>Coherency</a:t>
            </a:r>
            <a:r>
              <a:rPr lang="fr-FR" dirty="0" smtClean="0"/>
              <a:t> analyses (</a:t>
            </a:r>
            <a:r>
              <a:rPr lang="fr-FR" dirty="0" err="1" smtClean="0"/>
              <a:t>correlation</a:t>
            </a:r>
            <a:r>
              <a:rPr lang="fr-FR" dirty="0" smtClean="0"/>
              <a:t>, multi-</a:t>
            </a:r>
            <a:r>
              <a:rPr lang="fr-FR" dirty="0" err="1" smtClean="0"/>
              <a:t>variate</a:t>
            </a:r>
            <a:r>
              <a:rPr lang="fr-FR" dirty="0" smtClean="0"/>
              <a:t> 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6715" y="25052"/>
            <a:ext cx="9381321" cy="67669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2800" dirty="0" smtClean="0"/>
              <a:t>Cal/val In situ vs Satellite :  a collection of possible </a:t>
            </a:r>
            <a:r>
              <a:rPr lang="fr-FR" sz="2800" dirty="0" err="1" smtClean="0"/>
              <a:t>metrics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302052" y="1177562"/>
            <a:ext cx="5699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 smtClean="0"/>
              <a:t>Temporal:  </a:t>
            </a:r>
            <a:r>
              <a:rPr lang="fr-FR" sz="1600" dirty="0" err="1" smtClean="0"/>
              <a:t>swath</a:t>
            </a:r>
            <a:r>
              <a:rPr lang="fr-FR" sz="1600" dirty="0" smtClean="0"/>
              <a:t> data, 1 </a:t>
            </a:r>
            <a:r>
              <a:rPr lang="fr-FR" sz="1600" dirty="0" err="1" smtClean="0"/>
              <a:t>day</a:t>
            </a:r>
            <a:r>
              <a:rPr lang="fr-FR" sz="1600" dirty="0" smtClean="0"/>
              <a:t>, 7-days, 9-days, 10-days, </a:t>
            </a:r>
            <a:r>
              <a:rPr lang="fr-FR" sz="1600" dirty="0" err="1" smtClean="0"/>
              <a:t>monthly</a:t>
            </a:r>
            <a:endParaRPr lang="fr-FR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 smtClean="0"/>
              <a:t>Spatial: 15 km to 200kms</a:t>
            </a:r>
            <a:endParaRPr lang="fr-FR" sz="16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664" y="2008559"/>
            <a:ext cx="5663336" cy="433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7981" y="-60009"/>
            <a:ext cx="7722644" cy="119084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Cal/val SSS In situ vs Satellite </a:t>
            </a:r>
            <a:br>
              <a:rPr lang="fr-FR" dirty="0" smtClean="0"/>
            </a:br>
            <a:r>
              <a:rPr lang="fr-FR" dirty="0" err="1" smtClean="0"/>
              <a:t>Sampling</a:t>
            </a:r>
            <a:r>
              <a:rPr lang="fr-FR" dirty="0" smtClean="0"/>
              <a:t> issues: </a:t>
            </a:r>
            <a:r>
              <a:rPr lang="fr-FR" dirty="0" err="1" smtClean="0"/>
              <a:t>Depth</a:t>
            </a:r>
            <a:r>
              <a:rPr lang="fr-FR" dirty="0" smtClean="0"/>
              <a:t> (i)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15" y="1"/>
            <a:ext cx="3912782" cy="51080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93395" y="5108071"/>
            <a:ext cx="3898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Scale portraying the typical depth at which near-surface salinity is measured by various sensors/platforms. </a:t>
            </a:r>
            <a:r>
              <a:rPr lang="en-US" dirty="0" smtClean="0"/>
              <a:t>From </a:t>
            </a:r>
            <a:r>
              <a:rPr lang="en-US" dirty="0" err="1" smtClean="0"/>
              <a:t>Boutin</a:t>
            </a:r>
            <a:r>
              <a:rPr lang="en-US" dirty="0" smtClean="0"/>
              <a:t> et al., BAMS, 2016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42046" y="1225689"/>
            <a:ext cx="772264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Calibration </a:t>
            </a:r>
            <a:r>
              <a:rPr lang="en-US" sz="2000" dirty="0"/>
              <a:t>and validation of satellite-retrieved salinity is an ongoing process that requires comparison of satellite SSS values with spatially and temporally collocated in situ values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b="1" dirty="0"/>
              <a:t>There are two key differences </a:t>
            </a:r>
            <a:r>
              <a:rPr lang="en-US" sz="2000" b="1" dirty="0" smtClean="0"/>
              <a:t>between in situ &amp; </a:t>
            </a:r>
            <a:r>
              <a:rPr lang="en-US" sz="2000" b="1" dirty="0" smtClean="0"/>
              <a:t>satellite SSS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r>
              <a:rPr lang="en-US" sz="2000" b="1" u="sng" dirty="0" smtClean="0"/>
              <a:t>1) ≠ SSS Sampling Depths :</a:t>
            </a:r>
          </a:p>
          <a:p>
            <a:endParaRPr lang="en-US" sz="2000" u="sng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MW Satellite SSS is a measure  of the SSS within the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cm </a:t>
            </a:r>
          </a:p>
          <a:p>
            <a:r>
              <a:rPr lang="en-US" sz="2000" dirty="0"/>
              <a:t>b</a:t>
            </a:r>
            <a:r>
              <a:rPr lang="en-US" sz="2000" dirty="0" smtClean="0"/>
              <a:t>elow the air-sea interface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In situ sensors usually sample SSS at differing (in general lower)</a:t>
            </a:r>
          </a:p>
          <a:p>
            <a:r>
              <a:rPr lang="en-US" sz="2000" dirty="0" smtClean="0"/>
              <a:t> depths than satellite</a:t>
            </a:r>
          </a:p>
          <a:p>
            <a:endParaRPr lang="en-US" sz="2000" dirty="0"/>
          </a:p>
          <a:p>
            <a:r>
              <a:rPr lang="en-US" sz="2000" b="1" dirty="0" smtClean="0"/>
              <a:t>=&gt; In which condition can co-located in situ/satellite SSS  be safely compared ?</a:t>
            </a:r>
          </a:p>
          <a:p>
            <a:endParaRPr lang="en-US" sz="2000" b="1" dirty="0" smtClean="0"/>
          </a:p>
          <a:p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1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7981" y="-60009"/>
            <a:ext cx="7722644" cy="119084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Cal/val In situ vs Satellite </a:t>
            </a:r>
            <a:br>
              <a:rPr lang="fr-FR" dirty="0" smtClean="0"/>
            </a:br>
            <a:r>
              <a:rPr lang="fr-FR" dirty="0" err="1" smtClean="0"/>
              <a:t>Sampling</a:t>
            </a:r>
            <a:r>
              <a:rPr lang="fr-FR" dirty="0" smtClean="0"/>
              <a:t> issues: </a:t>
            </a:r>
            <a:r>
              <a:rPr lang="fr-FR" dirty="0" err="1" smtClean="0"/>
              <a:t>Depth</a:t>
            </a:r>
            <a:r>
              <a:rPr lang="fr-FR" dirty="0" smtClean="0"/>
              <a:t> (ii)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87981" y="1406595"/>
            <a:ext cx="74461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Rain effect:</a:t>
            </a:r>
          </a:p>
          <a:p>
            <a:r>
              <a:rPr lang="en-US" dirty="0" smtClean="0"/>
              <a:t>Can be significant at low winds: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l-GR" dirty="0" smtClean="0">
                <a:latin typeface="Gulim" panose="020B0600000101010101" pitchFamily="34" charset="-127"/>
                <a:ea typeface="Gulim" panose="020B0600000101010101" pitchFamily="34" charset="-127"/>
              </a:rPr>
              <a:t>Δ</a:t>
            </a:r>
            <a:r>
              <a:rPr lang="fr-FR" dirty="0" smtClean="0">
                <a:latin typeface="Gulim" panose="020B0600000101010101" pitchFamily="34" charset="-127"/>
                <a:ea typeface="Gulim" panose="020B0600000101010101" pitchFamily="34" charset="-127"/>
              </a:rPr>
              <a:t>SSS</a:t>
            </a:r>
            <a:r>
              <a:rPr lang="en-US" dirty="0" smtClean="0"/>
              <a:t>~0.15 </a:t>
            </a:r>
            <a:r>
              <a:rPr lang="en-US" dirty="0" err="1" smtClean="0"/>
              <a:t>pss</a:t>
            </a:r>
            <a:r>
              <a:rPr lang="en-US" dirty="0" smtClean="0"/>
              <a:t>/mm/h of rain</a:t>
            </a:r>
          </a:p>
          <a:p>
            <a:r>
              <a:rPr lang="en-US" b="1" dirty="0" smtClean="0"/>
              <a:t>=&gt; Need to obtain information on the history of Wind and Rain together with satellite/ In Situ match-up databases</a:t>
            </a:r>
          </a:p>
          <a:p>
            <a:endParaRPr lang="en-US" b="1" dirty="0" smtClean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11" name="Picture 2" descr="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86" y="1406595"/>
            <a:ext cx="6272323" cy="43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81" y="2057656"/>
            <a:ext cx="4513894" cy="36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15440" y="142195"/>
            <a:ext cx="4341489" cy="119084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200" dirty="0" smtClean="0"/>
              <a:t>Cal/val In situ vs Satellite </a:t>
            </a:r>
            <a:br>
              <a:rPr lang="fr-FR" sz="3200" dirty="0" smtClean="0"/>
            </a:br>
            <a:r>
              <a:rPr lang="fr-FR" sz="3200" dirty="0" err="1" smtClean="0"/>
              <a:t>Sampling</a:t>
            </a:r>
            <a:r>
              <a:rPr lang="fr-FR" sz="3200" dirty="0" smtClean="0"/>
              <a:t> issues: </a:t>
            </a:r>
            <a:r>
              <a:rPr lang="fr-FR" sz="3200" dirty="0" err="1" smtClean="0"/>
              <a:t>Depth</a:t>
            </a:r>
            <a:r>
              <a:rPr lang="fr-FR" sz="3200" dirty="0" smtClean="0"/>
              <a:t> issues in river plumes (ii)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187981" y="1406595"/>
            <a:ext cx="60001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River Plume effect:</a:t>
            </a:r>
          </a:p>
          <a:p>
            <a:endParaRPr lang="en-US" dirty="0" smtClean="0"/>
          </a:p>
          <a:p>
            <a:r>
              <a:rPr lang="en-US" dirty="0" smtClean="0"/>
              <a:t>As </a:t>
            </a:r>
            <a:r>
              <a:rPr lang="en-US" dirty="0"/>
              <a:t>discussed for rain, near-surface vertical salinity gradients created by freshwater plumes can complicate the comparison of satellite and in situ salinity measurements, as seen with the 2–5 </a:t>
            </a:r>
            <a:r>
              <a:rPr lang="en-US" dirty="0" err="1"/>
              <a:t>pss</a:t>
            </a:r>
            <a:r>
              <a:rPr lang="en-US" dirty="0"/>
              <a:t> m−1 difference across the halocline shown by Lentz and Limeburner (1995</a:t>
            </a:r>
            <a:r>
              <a:rPr lang="en-US" dirty="0" smtClean="0"/>
              <a:t>) in the Amazon plume + tidal variations</a:t>
            </a:r>
          </a:p>
          <a:p>
            <a:endParaRPr lang="en-US" dirty="0" smtClean="0"/>
          </a:p>
          <a:p>
            <a:r>
              <a:rPr lang="en-US" b="1" dirty="0" smtClean="0"/>
              <a:t>=&gt; Need  to be considered when comparing satellite</a:t>
            </a:r>
            <a:r>
              <a:rPr lang="en-US" b="1" dirty="0"/>
              <a:t> </a:t>
            </a:r>
            <a:r>
              <a:rPr lang="en-US" b="1" dirty="0" smtClean="0"/>
              <a:t>&amp; In Situ SSS data in river plumes</a:t>
            </a:r>
          </a:p>
          <a:p>
            <a:endParaRPr lang="en-US" b="1" dirty="0" smtClean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176" y="1406595"/>
            <a:ext cx="5170310" cy="43087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07767" y="5626483"/>
            <a:ext cx="818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Top </a:t>
            </a:r>
            <a:r>
              <a:rPr lang="fr-FR" dirty="0" err="1" smtClean="0"/>
              <a:t>left</a:t>
            </a:r>
            <a:r>
              <a:rPr lang="fr-FR" dirty="0" smtClean="0"/>
              <a:t>: 6hourly CTD profiles in the </a:t>
            </a:r>
            <a:r>
              <a:rPr lang="fr-FR" dirty="0"/>
              <a:t>A</a:t>
            </a:r>
            <a:r>
              <a:rPr lang="fr-FR" dirty="0" smtClean="0"/>
              <a:t>mazon river Plume. Top right TSG </a:t>
            </a:r>
          </a:p>
          <a:p>
            <a:r>
              <a:rPr lang="fr-FR" dirty="0" err="1" smtClean="0"/>
              <a:t>Sampling</a:t>
            </a:r>
            <a:r>
              <a:rPr lang="fr-FR" dirty="0" smtClean="0"/>
              <a:t>. </a:t>
            </a:r>
            <a:r>
              <a:rPr lang="fr-FR" dirty="0" err="1" smtClean="0"/>
              <a:t>Bottom</a:t>
            </a:r>
            <a:r>
              <a:rPr lang="fr-FR" dirty="0" smtClean="0"/>
              <a:t> :Plume </a:t>
            </a:r>
            <a:r>
              <a:rPr lang="fr-FR" dirty="0" err="1" smtClean="0"/>
              <a:t>thickness</a:t>
            </a:r>
            <a:r>
              <a:rPr lang="fr-FR" dirty="0" smtClean="0"/>
              <a:t> (y-axis in m) versus </a:t>
            </a:r>
            <a:r>
              <a:rPr lang="fr-FR" dirty="0" err="1" smtClean="0"/>
              <a:t>Salinity</a:t>
            </a:r>
            <a:r>
              <a:rPr lang="fr-FR" dirty="0" smtClean="0"/>
              <a:t> gradient</a:t>
            </a:r>
          </a:p>
          <a:p>
            <a:r>
              <a:rPr lang="fr-FR" dirty="0" smtClean="0"/>
              <a:t> (x-axis)</a:t>
            </a:r>
            <a:r>
              <a:rPr lang="fr-FR" dirty="0" err="1" smtClean="0"/>
              <a:t>accross</a:t>
            </a:r>
            <a:r>
              <a:rPr lang="fr-FR" dirty="0" smtClean="0"/>
              <a:t> the </a:t>
            </a:r>
            <a:r>
              <a:rPr lang="fr-FR" dirty="0" err="1" smtClean="0"/>
              <a:t>halocline</a:t>
            </a:r>
            <a:r>
              <a:rPr lang="fr-FR" dirty="0" smtClean="0"/>
              <a:t> (</a:t>
            </a:r>
            <a:r>
              <a:rPr lang="fr-FR" dirty="0" err="1" smtClean="0"/>
              <a:t>pss</a:t>
            </a:r>
            <a:r>
              <a:rPr lang="fr-FR" dirty="0" smtClean="0"/>
              <a:t>/m) in the Amazon plume</a:t>
            </a:r>
          </a:p>
          <a:p>
            <a:r>
              <a:rPr lang="fr-FR" dirty="0" smtClean="0"/>
              <a:t>River. Lenz &amp; </a:t>
            </a:r>
            <a:r>
              <a:rPr lang="fr-FR" dirty="0" err="1" smtClean="0"/>
              <a:t>Limeburner</a:t>
            </a:r>
            <a:r>
              <a:rPr lang="fr-FR" dirty="0" smtClean="0"/>
              <a:t>, JGR, 1995</a:t>
            </a:r>
            <a:endParaRPr lang="fr-FR" dirty="0"/>
          </a:p>
        </p:txBody>
      </p:sp>
      <p:pic>
        <p:nvPicPr>
          <p:cNvPr id="14338" name="Picture 2" descr="https://8927d5bd-a-959ae04d-s-sites.googlegroups.com/a/salinityremotesensing.ifremer.fr/public/news/amazonplumefreshwateradvectionbysurfacecurrentsfromaltimetry/anaconda_uw_sss.png?attachauth=ANoY7cqd6z0gfG8J8zhKt26rcSH0s9SsD0JUwAmsbSdNM5GewgiPB-2RcoUv8C7bRwuOVoADLztMHtWnuTz823SfWRPYRV_UE3-hioMbLjMW_GtREEgz_3o1qaXx-A628gGWvnuDYsVyiyg-Mufuc3eBJByib3NrQGPAtY_s7iBrjaO2sCydEviF2ZIle1GxpdO-wBXTckVpLP0bHEE-0jlEE3jw8zl2VgWnt95aZknUzGW2n6TwrAjOcyAQVVUgZuHNUMZRlSb-dakOtgmGNlzIsEiwUCQzLE8CfbXGZ-8WK4upGIsfHz0iDYxwP65j88jGuOwZVyX_e-RA82piM57Mm3s4qljfcA%3D%3D&amp;attredirects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74" y="512022"/>
            <a:ext cx="4025426" cy="301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8927d5bd-a-959ae04d-s-sites.googlegroups.com/a/salinityremotesensing.ifremer.fr/public/news/amazonplumefreshwateradvectionbysurfacecurrentsfromaltimetry/Panorama_CTD3.png?attachauth=ANoY7crXZSXQJ2kJi4FdGgTC4Yt5Wt9h4tMJPCnaGiqtdcH8OOatgghu_JlRhxTjjIesk3xIFRyGTwXy8wcS1qs5W-7wJ3mwGzfCc9__G03NeoPSxR8O8p-EFXQgbZRMF_bdnPX0dTs2hIoiMoeObBCK-nN_xxKq1eePlACE5DxdswipoCNUHJ-VnkA7HWKEnGK2pTMU2oGyJrBHtJmJjbm1SsGJDHpLW9Nrv29K-DU08SI6-zHSsSb5IKbm7Lq2o_D9lMUwriFz1SCiZ24mCNqty6oso1AV4OA6RIdCAJof_HBu5MJBEHhBzFUAe4j5kghAlQ9my_aR&amp;attredirects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5" r="69098" b="-1"/>
          <a:stretch/>
        </p:blipFill>
        <p:spPr bwMode="auto">
          <a:xfrm>
            <a:off x="6414177" y="71117"/>
            <a:ext cx="1964184" cy="3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researchgate.net/profile/Nicolas_Reul/publication/268156382/figure/fig13/AS:272672156286998@1442021516353/Figure-9-SMOS-microwave-satellite-derived-SSS-composite-images-of-the-Amazon-plum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1550" r="50678" b="50581"/>
          <a:stretch/>
        </p:blipFill>
        <p:spPr bwMode="auto">
          <a:xfrm>
            <a:off x="2083980" y="4323692"/>
            <a:ext cx="2764465" cy="253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19740</TotalTime>
  <Words>2304</Words>
  <Application>Microsoft Office PowerPoint</Application>
  <PresentationFormat>Grand écran</PresentationFormat>
  <Paragraphs>372</Paragraphs>
  <Slides>31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4" baseType="lpstr">
      <vt:lpstr>Gulim</vt:lpstr>
      <vt:lpstr>Arial</vt:lpstr>
      <vt:lpstr>Calibri</vt:lpstr>
      <vt:lpstr>Calibri Light</vt:lpstr>
      <vt:lpstr>Century Schoolbook</vt:lpstr>
      <vt:lpstr>inherit</vt:lpstr>
      <vt:lpstr>Open Sans</vt:lpstr>
      <vt:lpstr>Rosalind Serif</vt:lpstr>
      <vt:lpstr>Symbol</vt:lpstr>
      <vt:lpstr>Times New Roman</vt:lpstr>
      <vt:lpstr>Wingdings</vt:lpstr>
      <vt:lpstr>Thème Office</vt:lpstr>
      <vt:lpstr>Image bitmap</vt:lpstr>
      <vt:lpstr>Overview of the « SMOS Pilot-Mission Exploitation Platform (Pi-MEP) »  Nicolas Reul   </vt:lpstr>
      <vt:lpstr>Présentation PowerPoint</vt:lpstr>
      <vt:lpstr>Context</vt:lpstr>
      <vt:lpstr>A collection of SMOS SSS data products</vt:lpstr>
      <vt:lpstr>A collection of In Situ SSS validation datasets &amp; approaches</vt:lpstr>
      <vt:lpstr>Cal/val In situ vs Satellite :  a collection of possible metrics</vt:lpstr>
      <vt:lpstr>Cal/val SSS In situ vs Satellite  Sampling issues: Depth (i)</vt:lpstr>
      <vt:lpstr>Cal/val In situ vs Satellite  Sampling issues: Depth (ii)</vt:lpstr>
      <vt:lpstr>Cal/val In situ vs Satellite  Sampling issues: Depth issues in river plumes (ii)</vt:lpstr>
      <vt:lpstr>Cal/val In situ vs Satellite  Sampling issues:  (ii) Horizontal variability</vt:lpstr>
      <vt:lpstr>Cal/val In situ vs Satellite  Global versus regional statistics</vt:lpstr>
      <vt:lpstr>Validating SMOS SSS product using other EO datasets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SAG Members Representativness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collection of SMOS SSS data products</vt:lpstr>
      <vt:lpstr>A collection of SMOS SSS data products = A collection of successive developments&amp; differing algorithms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projet ESA « SMOS Pilot-Mission Exploitation Platform »  Nicolas Reul</dc:title>
  <dc:creator>Nicolas REUL, Ifremer Toulon PDG-ODE-LOS, 04 94</dc:creator>
  <cp:lastModifiedBy>Nicolas REUL, Ifremer Toulon PDG-ODE-LOS, 04 94 </cp:lastModifiedBy>
  <cp:revision>119</cp:revision>
  <dcterms:created xsi:type="dcterms:W3CDTF">2016-11-26T10:35:30Z</dcterms:created>
  <dcterms:modified xsi:type="dcterms:W3CDTF">2017-04-27T08:32:56Z</dcterms:modified>
</cp:coreProperties>
</file>